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334" r:id="rId11"/>
    <p:sldId id="284" r:id="rId12"/>
    <p:sldId id="285" r:id="rId13"/>
    <p:sldId id="286" r:id="rId14"/>
    <p:sldId id="287" r:id="rId15"/>
    <p:sldId id="288" r:id="rId16"/>
    <p:sldId id="345" r:id="rId17"/>
    <p:sldId id="289" r:id="rId18"/>
    <p:sldId id="290" r:id="rId19"/>
    <p:sldId id="291" r:id="rId20"/>
    <p:sldId id="293" r:id="rId21"/>
    <p:sldId id="292" r:id="rId22"/>
    <p:sldId id="294" r:id="rId23"/>
    <p:sldId id="295" r:id="rId24"/>
    <p:sldId id="257" r:id="rId25"/>
    <p:sldId id="258" r:id="rId26"/>
    <p:sldId id="335" r:id="rId27"/>
    <p:sldId id="259" r:id="rId28"/>
    <p:sldId id="260" r:id="rId29"/>
    <p:sldId id="261" r:id="rId30"/>
    <p:sldId id="262" r:id="rId31"/>
    <p:sldId id="336" r:id="rId32"/>
    <p:sldId id="263" r:id="rId33"/>
    <p:sldId id="264" r:id="rId34"/>
    <p:sldId id="346" r:id="rId35"/>
    <p:sldId id="265" r:id="rId36"/>
    <p:sldId id="266" r:id="rId37"/>
    <p:sldId id="267" r:id="rId38"/>
    <p:sldId id="268" r:id="rId39"/>
    <p:sldId id="269" r:id="rId40"/>
    <p:sldId id="270" r:id="rId41"/>
    <p:sldId id="337" r:id="rId42"/>
    <p:sldId id="271" r:id="rId43"/>
    <p:sldId id="272" r:id="rId44"/>
    <p:sldId id="273" r:id="rId45"/>
    <p:sldId id="274" r:id="rId46"/>
    <p:sldId id="275" r:id="rId47"/>
    <p:sldId id="339" r:id="rId48"/>
    <p:sldId id="296" r:id="rId49"/>
    <p:sldId id="297" r:id="rId50"/>
    <p:sldId id="340" r:id="rId51"/>
    <p:sldId id="298" r:id="rId52"/>
    <p:sldId id="300" r:id="rId53"/>
    <p:sldId id="301" r:id="rId54"/>
    <p:sldId id="341" r:id="rId55"/>
    <p:sldId id="302" r:id="rId56"/>
    <p:sldId id="303" r:id="rId57"/>
    <p:sldId id="304" r:id="rId58"/>
    <p:sldId id="305" r:id="rId59"/>
    <p:sldId id="307" r:id="rId60"/>
    <p:sldId id="308" r:id="rId61"/>
    <p:sldId id="309" r:id="rId62"/>
    <p:sldId id="310" r:id="rId63"/>
    <p:sldId id="314" r:id="rId64"/>
    <p:sldId id="333" r:id="rId65"/>
    <p:sldId id="312" r:id="rId66"/>
    <p:sldId id="313" r:id="rId67"/>
    <p:sldId id="343" r:id="rId68"/>
    <p:sldId id="311" r:id="rId69"/>
    <p:sldId id="315" r:id="rId70"/>
    <p:sldId id="316" r:id="rId71"/>
    <p:sldId id="317" r:id="rId72"/>
    <p:sldId id="344" r:id="rId73"/>
    <p:sldId id="347" r:id="rId74"/>
    <p:sldId id="318" r:id="rId75"/>
    <p:sldId id="319" r:id="rId76"/>
    <p:sldId id="330" r:id="rId77"/>
    <p:sldId id="331" r:id="rId78"/>
    <p:sldId id="332" r:id="rId79"/>
    <p:sldId id="320" r:id="rId80"/>
    <p:sldId id="321" r:id="rId81"/>
    <p:sldId id="324" r:id="rId82"/>
    <p:sldId id="325" r:id="rId83"/>
    <p:sldId id="326" r:id="rId84"/>
    <p:sldId id="322" r:id="rId85"/>
    <p:sldId id="327" r:id="rId86"/>
    <p:sldId id="328" r:id="rId8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981"/>
    <a:srgbClr val="9EA9EC"/>
    <a:srgbClr val="7585E5"/>
    <a:srgbClr val="7B85C2"/>
    <a:srgbClr val="D2D5EA"/>
    <a:srgbClr val="969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87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805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107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899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650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495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52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287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229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7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47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78E72-8447-422D-B39B-05270A950C9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E6CD7-949C-4041-8FDE-775B6ECD66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022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1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2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3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4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5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6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7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8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9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10" TargetMode="Externa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11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-0-12" TargetMode="Externa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aamboozle.com/game/4805335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3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1" y="1816743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Quick</a:t>
            </a:r>
            <a:r>
              <a:rPr lang="tr-TR" sz="11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2" y="3816921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(Hızlı Tekrar)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60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2107849" y="1708249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2107849" y="2308323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2107849" y="2908397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Biz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2107849" y="3508471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Onlar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2107849" y="4108545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(Erkek)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2107849" y="4708619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(Kız)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2107849" y="5308693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(Cansız)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028816" y="1724918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6028816" y="2324992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6028816" y="2925066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Bizi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6028816" y="3525140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Onları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6028816" y="4125214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O’nu </a:t>
            </a:r>
            <a:r>
              <a:rPr lang="tr-TR" sz="12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(Erkek)</a:t>
            </a:r>
            <a:endParaRPr lang="tr-TR" sz="12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6028816" y="4725288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O’nu </a:t>
            </a: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(Kız)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6028816" y="5325362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O’nu </a:t>
            </a:r>
            <a:r>
              <a:rPr lang="tr-TR" sz="12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(Cansız)</a:t>
            </a:r>
            <a:endParaRPr lang="tr-TR" sz="12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9949783" y="1708249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Benim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9949783" y="2308323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Yuvarlatılmış Dikdörtgen 17"/>
          <p:cNvSpPr/>
          <p:nvPr/>
        </p:nvSpPr>
        <p:spPr>
          <a:xfrm>
            <a:off x="9949783" y="2908397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Bizim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Yuvarlatılmış Dikdörtgen 18"/>
          <p:cNvSpPr/>
          <p:nvPr/>
        </p:nvSpPr>
        <p:spPr>
          <a:xfrm>
            <a:off x="9949783" y="3508471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Onların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9949783" y="4108545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O’nun </a:t>
            </a:r>
            <a:r>
              <a:rPr lang="tr-TR" sz="14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(Erkek)</a:t>
            </a:r>
            <a:endParaRPr lang="tr-TR" sz="14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9949783" y="4708619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O’nun </a:t>
            </a:r>
            <a:r>
              <a:rPr lang="tr-TR" sz="14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(Kız)</a:t>
            </a:r>
            <a:endParaRPr lang="tr-TR" sz="14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9949783" y="5308693"/>
            <a:ext cx="1222004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O’nun </a:t>
            </a:r>
            <a:r>
              <a:rPr lang="tr-TR" sz="14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(Cansız)</a:t>
            </a:r>
            <a:endParaRPr lang="tr-TR" sz="14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2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871334" y="1987420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71333" y="2569028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Hangisi?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871332" y="3178530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Nerede?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871333" y="3788033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Neden?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871332" y="4369640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Kim?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344274" y="1987420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zaman?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8344273" y="2569028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 kaçta?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8344272" y="3178530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Nasıl?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8344273" y="3788033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Kaç tane?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8344272" y="4369640"/>
            <a:ext cx="1650626" cy="485192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kadar?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4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49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38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endParaRPr lang="tr-TR" sz="96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4" y="386962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7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727220" y="415483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507635" y="37004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Classroom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00328" y="2973739"/>
            <a:ext cx="221917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Öğretmenler Odası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90535" y="25193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68280" y="297373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Kütüphane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448695" y="25193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Library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441960" y="415483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Oyun Alanı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222375" y="37004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Playground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8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727220" y="415483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Sahası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507635" y="37004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Sports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Field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610120" y="297373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Laboratuvar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90535" y="25193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68280" y="297373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Kantin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448695" y="25193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Canteen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222375" y="4154839"/>
            <a:ext cx="243876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Konferans Salonu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222375" y="370041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Conference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Hall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6668280" y="3857327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Yemekhane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6448695" y="3402906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Lunch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Hall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73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545125" y="3539226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Müzik Odası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325540" y="3084805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Music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4873894" y="3034699"/>
            <a:ext cx="243876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Bilgisayar Laboratuvarı</a:t>
            </a:r>
            <a:endParaRPr lang="tr-TR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873895" y="258027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Computer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740920" y="3539226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Bahçesi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521335" y="3084805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Garden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03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2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12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Clubs</a:t>
            </a:r>
            <a:endParaRPr lang="tr-TR" sz="125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4" y="386962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(Okul Kulüpleri)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1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524020" y="472379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Müzik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04435" y="426937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Music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325640" y="25063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Teknoloji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06055" y="20519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Tech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27640" y="25063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 Kulübü</a:t>
            </a:r>
            <a:endParaRPr lang="tr-TR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408055" y="20519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Math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381000" y="472379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Drama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161415" y="426937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Drama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47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524020" y="472379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Sanat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04435" y="426937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Art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325640" y="25063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06055" y="20519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27640" y="25063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408055" y="20519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Sports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381000" y="472379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Yazarlık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161415" y="426937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Writing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Yuvarlatılmış Dikdörtgen 3"/>
          <p:cNvSpPr/>
          <p:nvPr/>
        </p:nvSpPr>
        <p:spPr>
          <a:xfrm>
            <a:off x="3325640" y="25063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Film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06055" y="20519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Movie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27640" y="25063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Satranç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408055" y="20519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Chess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36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458740" y="295595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Deney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239155" y="250153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Experiments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5207780" y="295595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Şiir okumak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4988195" y="250153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Read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poem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8737233" y="295595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Şarkı Söylemek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8517648" y="250153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Sing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1458740" y="60750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Kulüp Toplantısı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1239155" y="56206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Club Meeting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5207780" y="60750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Töreni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4988195" y="56206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Ceremony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Yuvarlatılmış Dikdörtgen 17"/>
          <p:cNvSpPr/>
          <p:nvPr/>
        </p:nvSpPr>
        <p:spPr>
          <a:xfrm>
            <a:off x="8737233" y="6075079"/>
            <a:ext cx="1999593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Korosu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Yuvarlatılmış Dikdörtgen 18"/>
          <p:cNvSpPr/>
          <p:nvPr/>
        </p:nvSpPr>
        <p:spPr>
          <a:xfrm>
            <a:off x="8517648" y="5620658"/>
            <a:ext cx="243876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Choir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9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9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1395060" y="1521870"/>
            <a:ext cx="9401877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Expressions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2" y="438397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(Okul İfadeleri)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32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2417728" y="18276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Otur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2417727" y="34405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2417727" y="5049625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Gürültü yapma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8341008" y="18276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Sıra ol!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341007" y="34405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Kaldır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341007" y="5049625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Öğretmeni Dinle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2417728" y="18276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Sessiz Ol!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2417727" y="34405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Sınıfta Koşma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2417727" y="5049625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Derse geç kalma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8341008" y="18276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Üniforması Giy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341007" y="3440529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Tahtayı temiz tut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341007" y="5049625"/>
            <a:ext cx="29162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Kurallara uy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6364425" y="1144104"/>
            <a:ext cx="4011215" cy="591748"/>
          </a:xfrm>
          <a:prstGeom prst="homePlate">
            <a:avLst/>
          </a:prstGeom>
          <a:solidFill>
            <a:srgbClr val="B1B0E9"/>
          </a:solidFill>
          <a:ln w="28575">
            <a:solidFill>
              <a:srgbClr val="7B85C2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</a:t>
            </a:r>
            <a:r>
              <a:rPr lang="tr-TR" sz="28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Appearances</a:t>
            </a:r>
            <a:endParaRPr lang="tr-TR" sz="20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6364426" y="1735852"/>
            <a:ext cx="3115476" cy="591748"/>
          </a:xfrm>
          <a:prstGeom prst="homePlate">
            <a:avLst/>
          </a:prstGeom>
          <a:solidFill>
            <a:srgbClr val="D8D7F5"/>
          </a:solidFill>
          <a:ln w="28575">
            <a:solidFill>
              <a:srgbClr val="9099CC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Fiziksel Özellikler</a:t>
            </a:r>
            <a:endParaRPr lang="tr-TR" sz="1600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6364425" y="4336849"/>
            <a:ext cx="4011215" cy="591748"/>
          </a:xfrm>
          <a:prstGeom prst="homePlate">
            <a:avLst/>
          </a:prstGeom>
          <a:solidFill>
            <a:srgbClr val="B1B0E9"/>
          </a:solidFill>
          <a:ln w="28575">
            <a:solidFill>
              <a:srgbClr val="7B85C2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Personality</a:t>
            </a:r>
            <a:endParaRPr lang="tr-TR" sz="20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6364426" y="4928597"/>
            <a:ext cx="3115476" cy="591748"/>
          </a:xfrm>
          <a:prstGeom prst="homePlate">
            <a:avLst/>
          </a:prstGeom>
          <a:solidFill>
            <a:srgbClr val="D8D7F5"/>
          </a:solidFill>
          <a:ln w="28575">
            <a:solidFill>
              <a:srgbClr val="9099CC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Kişilik Özellikleri</a:t>
            </a:r>
            <a:endParaRPr lang="tr-TR" sz="1600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68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384798" y="1666615"/>
            <a:ext cx="9422400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</a:t>
            </a:r>
            <a:r>
              <a:rPr lang="tr-TR" sz="11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Appearance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4105272" y="4528723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(Fiziksel Özellikler)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17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336685" y="2093722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336685" y="1639301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Bald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4336685" y="3878072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Kısa Saç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336685" y="3423651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4336685" y="5662422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Uzun saç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4336685" y="5208001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Long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8137354" y="2093722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Düz saç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8137354" y="1639301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Straight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8137354" y="3878072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Dalgalı Saç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8137354" y="3423651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Wavy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8137354" y="5662422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Kıvırcık saç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8137354" y="5208001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Curly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30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130185" y="2522889"/>
            <a:ext cx="172121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Kahverengi göz</a:t>
            </a:r>
            <a:endParaRPr lang="tr-TR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130185" y="206846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Brown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eyes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130185" y="444693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 göz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30185" y="399251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Hazel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eyes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7210254" y="252288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Mavi göz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7210254" y="206846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Blue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eyes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7210254" y="444693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Yeşil </a:t>
            </a: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göz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7210254" y="399251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eyes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41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066714" y="525973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Kısa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930285" y="480531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657514" y="525973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Uzun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521085" y="480531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68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660314" y="532323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Zayıf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523885" y="486881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7025814" y="5323239"/>
            <a:ext cx="153725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Şişman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889385" y="4868818"/>
            <a:ext cx="1810115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26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2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938981" y="1733445"/>
            <a:ext cx="10314038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9600" b="1" dirty="0" err="1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Clothes</a:t>
            </a:r>
            <a:r>
              <a:rPr lang="tr-TR" sz="96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Accessories</a:t>
            </a:r>
            <a:endParaRPr lang="tr-TR" sz="80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325625" y="4362470"/>
            <a:ext cx="5540749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36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Kıyafetler ve Aksesuarlar)</a:t>
            </a:r>
            <a:endParaRPr lang="tr-TR" sz="36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9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Yuvarlatılmış Dikdörtgen 5"/>
          <p:cNvSpPr/>
          <p:nvPr/>
        </p:nvSpPr>
        <p:spPr>
          <a:xfrm>
            <a:off x="4234468" y="268894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Yağmurluk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4077969" y="223452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Raincoat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775932" y="268894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Elbise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619433" y="223452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Dress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9160895" y="268894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Tişört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9004396" y="223452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T-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shirt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4234468" y="557521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Kot Pantolon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4077969" y="512079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Jeans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6775932" y="557521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6619433" y="512079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Skirt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9160895" y="557521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Şort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9004396" y="512079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Shorts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1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444018" y="270799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Eldiven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287519" y="225357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Gloves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985482" y="270799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Atkı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828983" y="225357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Scarf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9370445" y="270799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9213946" y="225357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Boots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4365768" y="5594270"/>
            <a:ext cx="1919900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Güneş Gözlüğü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4287519" y="513984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Sunglasses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6985482" y="559426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Şapka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6828983" y="513984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Hat /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Cap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9370445" y="559426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Ayakkabı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9213946" y="513984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Sneakers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76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748818" y="263179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Kolye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592319" y="217737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Necklace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8242782" y="2631797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Küpe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8086283" y="2177376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Earrings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4905317" y="574666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Çantası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4748818" y="529224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Handbag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8399281" y="5746666"/>
            <a:ext cx="176340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Şemsiye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8242782" y="5292245"/>
            <a:ext cx="207640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Umbrella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91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6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389823" y="1735807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Family</a:t>
            </a:r>
            <a:r>
              <a:rPr lang="tr-TR" sz="11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Tree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648823" y="3671484"/>
            <a:ext cx="4894353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(Aile Ağacı)</a:t>
            </a:r>
            <a:endParaRPr lang="tr-TR" sz="36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80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elkenar 1"/>
          <p:cNvSpPr/>
          <p:nvPr/>
        </p:nvSpPr>
        <p:spPr>
          <a:xfrm>
            <a:off x="6572548" y="3583114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Amca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aralelkenar 2"/>
          <p:cNvSpPr/>
          <p:nvPr/>
        </p:nvSpPr>
        <p:spPr>
          <a:xfrm>
            <a:off x="8401348" y="3583114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Hala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aralelkenar 3"/>
          <p:cNvSpPr/>
          <p:nvPr/>
        </p:nvSpPr>
        <p:spPr>
          <a:xfrm>
            <a:off x="2351829" y="6129716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Erkek kardeş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aralelkenar 4"/>
          <p:cNvSpPr/>
          <p:nvPr/>
        </p:nvSpPr>
        <p:spPr>
          <a:xfrm>
            <a:off x="4266354" y="6129716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aralelkenar 5"/>
          <p:cNvSpPr/>
          <p:nvPr/>
        </p:nvSpPr>
        <p:spPr>
          <a:xfrm>
            <a:off x="6572548" y="6145337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Kuzen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aralelkenar 6"/>
          <p:cNvSpPr/>
          <p:nvPr/>
        </p:nvSpPr>
        <p:spPr>
          <a:xfrm>
            <a:off x="8731126" y="6145337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Kuzen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Paralelkenar 7"/>
          <p:cNvSpPr/>
          <p:nvPr/>
        </p:nvSpPr>
        <p:spPr>
          <a:xfrm>
            <a:off x="1257002" y="3583114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Baba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Paralelkenar 8"/>
          <p:cNvSpPr/>
          <p:nvPr/>
        </p:nvSpPr>
        <p:spPr>
          <a:xfrm>
            <a:off x="3085802" y="3583114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aralelkenar 9"/>
          <p:cNvSpPr/>
          <p:nvPr/>
        </p:nvSpPr>
        <p:spPr>
          <a:xfrm>
            <a:off x="3935885" y="1849564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Büyükbaba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aralelkenar 10"/>
          <p:cNvSpPr/>
          <p:nvPr/>
        </p:nvSpPr>
        <p:spPr>
          <a:xfrm>
            <a:off x="3884597" y="1447799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Grandfather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aralelkenar 11"/>
          <p:cNvSpPr/>
          <p:nvPr/>
        </p:nvSpPr>
        <p:spPr>
          <a:xfrm>
            <a:off x="5713397" y="1447799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Grandfather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aralelkenar 12"/>
          <p:cNvSpPr/>
          <p:nvPr/>
        </p:nvSpPr>
        <p:spPr>
          <a:xfrm>
            <a:off x="1236647" y="3181349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Father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Paralelkenar 13"/>
          <p:cNvSpPr/>
          <p:nvPr/>
        </p:nvSpPr>
        <p:spPr>
          <a:xfrm>
            <a:off x="3065447" y="3181349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Mother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aralelkenar 14"/>
          <p:cNvSpPr/>
          <p:nvPr/>
        </p:nvSpPr>
        <p:spPr>
          <a:xfrm>
            <a:off x="6524624" y="3181349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Uncle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aralelkenar 15"/>
          <p:cNvSpPr/>
          <p:nvPr/>
        </p:nvSpPr>
        <p:spPr>
          <a:xfrm>
            <a:off x="8353424" y="3181349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Aunt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Paralelkenar 16"/>
          <p:cNvSpPr/>
          <p:nvPr/>
        </p:nvSpPr>
        <p:spPr>
          <a:xfrm>
            <a:off x="6541063" y="5743574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Cousin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Paralelkenar 17"/>
          <p:cNvSpPr/>
          <p:nvPr/>
        </p:nvSpPr>
        <p:spPr>
          <a:xfrm>
            <a:off x="8703238" y="5743573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Cousin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aralelkenar 18"/>
          <p:cNvSpPr/>
          <p:nvPr/>
        </p:nvSpPr>
        <p:spPr>
          <a:xfrm>
            <a:off x="427022" y="5743573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Sister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aralelkenar 19"/>
          <p:cNvSpPr/>
          <p:nvPr/>
        </p:nvSpPr>
        <p:spPr>
          <a:xfrm>
            <a:off x="2324100" y="5743573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Brother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Paralelkenar 20"/>
          <p:cNvSpPr/>
          <p:nvPr/>
        </p:nvSpPr>
        <p:spPr>
          <a:xfrm>
            <a:off x="4221178" y="5743572"/>
            <a:ext cx="1897078" cy="401765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Me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Paralelkenar 21"/>
          <p:cNvSpPr/>
          <p:nvPr/>
        </p:nvSpPr>
        <p:spPr>
          <a:xfrm>
            <a:off x="5764685" y="1849564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Büyükanne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Paralelkenar 22"/>
          <p:cNvSpPr/>
          <p:nvPr/>
        </p:nvSpPr>
        <p:spPr>
          <a:xfrm>
            <a:off x="475952" y="6129716"/>
            <a:ext cx="1657946" cy="331262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Kız kardeş</a:t>
            </a:r>
            <a:endParaRPr lang="tr-TR" sz="16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18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80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Daily </a:t>
            </a:r>
            <a:r>
              <a:rPr lang="tr-TR" sz="11500" b="1" dirty="0" err="1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  <a:r>
              <a:rPr lang="tr-TR" sz="115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776662" y="3869628"/>
            <a:ext cx="4638676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(Günlük </a:t>
            </a:r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Aktiviteler)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14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54399" y="2253518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Anneye yardım etmek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120571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Help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mother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5439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Köpek beslemek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20571" y="4535039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Feed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137729" y="2253517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Odayı Düzenlemek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137729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Tidy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37729" y="4989460"/>
            <a:ext cx="2932199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Köpeği yürüyüşe çıkarmak</a:t>
            </a:r>
            <a:endParaRPr lang="tr-TR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37729" y="4535040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Walk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3454399" y="1241352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 işi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3120571" y="786931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tr-TR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housework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54399" y="2253518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Yemek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120571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Cook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54399" y="420841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Akraba ziyaret etmek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20571" y="3753989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Visit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relatives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137729" y="2253517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 ile vakit geçirmek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137729" y="1799097"/>
            <a:ext cx="326752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Spend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time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family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37729" y="420841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Evde kalmak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37729" y="3753990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0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54399" y="2253518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Dışar</a:t>
            </a: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ı çıkmak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120571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out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5439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Yürüyüşe gitmek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20571" y="4535039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walk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137729" y="2253517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Arkadaşlarla buluşmak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137729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Meet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friends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3772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Kutu oyunu oynamak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37729" y="4535040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Play board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games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5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54399" y="2253518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Kampa gitmek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120571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camping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5439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Piknik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20571" y="4535039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picnic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137729" y="2253517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Çadır kurmak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137729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up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tent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3772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Balığa gitmek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37729" y="4535040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fishing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05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54399" y="2253518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Bavul Hazırlamak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120571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Pack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5439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Deniz kenarına gitmek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120571" y="4535039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seaside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137729" y="2253517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Seyahat etmek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137729" y="1799097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Travel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37729" y="4989460"/>
            <a:ext cx="2598371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Yüzmek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37729" y="4535040"/>
            <a:ext cx="2932199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Swim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49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6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61518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err="1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tr-TR" sz="115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1500" b="1" dirty="0" err="1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15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City 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4" y="386962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(Şehirdeki Yerler)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33428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12842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Castle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85012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Camii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4426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Mosque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536596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316010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Tower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488180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Meydan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267594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Square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28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33428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Kırsal Bölge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12842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Countryside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85012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Orman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4426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Forest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536596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Deniz Kenarı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316010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Seaside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488180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Göl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267594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Lake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6536596" y="5217376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Plaj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6316010" y="4762955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Beach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21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33428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Okyanus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12842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Ocean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85012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Resif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4426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Coral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Reef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536596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Vadi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316010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Valley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488180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 Bacası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267594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Fairy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Chimney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9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33428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Antik Tiyatro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12842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Ancient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Theatre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85012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Milli Park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4426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Park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536596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Tarihi Yer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316010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Historical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Place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488180" y="4246123"/>
            <a:ext cx="202790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Çöl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267594" y="3791702"/>
            <a:ext cx="2469081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Desert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2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45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016175" y="1789054"/>
            <a:ext cx="10159644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Parts</a:t>
            </a:r>
            <a:r>
              <a:rPr lang="tr-TR" sz="11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15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House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648821" y="4348818"/>
            <a:ext cx="4894353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(Ev Bölümleri)</a:t>
            </a:r>
            <a:endParaRPr lang="tr-TR" sz="36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25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Düz Ok Bağlayıcısı 1"/>
          <p:cNvCxnSpPr>
            <a:endCxn id="4" idx="5"/>
          </p:cNvCxnSpPr>
          <p:nvPr/>
        </p:nvCxnSpPr>
        <p:spPr>
          <a:xfrm flipV="1">
            <a:off x="6924675" y="946840"/>
            <a:ext cx="1540047" cy="1019175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Paralelkenar 2"/>
          <p:cNvSpPr/>
          <p:nvPr/>
        </p:nvSpPr>
        <p:spPr>
          <a:xfrm>
            <a:off x="10215858" y="732255"/>
            <a:ext cx="1681709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Banyo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aralelkenar 3"/>
          <p:cNvSpPr/>
          <p:nvPr/>
        </p:nvSpPr>
        <p:spPr>
          <a:xfrm>
            <a:off x="8407919" y="719629"/>
            <a:ext cx="1934482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Bathroom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Düz Ok Bağlayıcısı 4"/>
          <p:cNvCxnSpPr>
            <a:endCxn id="7" idx="5"/>
          </p:cNvCxnSpPr>
          <p:nvPr/>
        </p:nvCxnSpPr>
        <p:spPr>
          <a:xfrm flipV="1">
            <a:off x="7981950" y="2429236"/>
            <a:ext cx="739947" cy="244811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Paralelkenar 5"/>
          <p:cNvSpPr/>
          <p:nvPr/>
        </p:nvSpPr>
        <p:spPr>
          <a:xfrm>
            <a:off x="10473033" y="2214651"/>
            <a:ext cx="1681709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Balkon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aralelkenar 6"/>
          <p:cNvSpPr/>
          <p:nvPr/>
        </p:nvSpPr>
        <p:spPr>
          <a:xfrm>
            <a:off x="8665094" y="2202025"/>
            <a:ext cx="1934482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Balcony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Düz Ok Bağlayıcısı 7"/>
          <p:cNvCxnSpPr>
            <a:endCxn id="10" idx="5"/>
          </p:cNvCxnSpPr>
          <p:nvPr/>
        </p:nvCxnSpPr>
        <p:spPr>
          <a:xfrm flipV="1">
            <a:off x="6924675" y="3541143"/>
            <a:ext cx="1540047" cy="59307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Paralelkenar 8"/>
          <p:cNvSpPr/>
          <p:nvPr/>
        </p:nvSpPr>
        <p:spPr>
          <a:xfrm>
            <a:off x="10215858" y="3326558"/>
            <a:ext cx="1681709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Mutfak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aralelkenar 9"/>
          <p:cNvSpPr/>
          <p:nvPr/>
        </p:nvSpPr>
        <p:spPr>
          <a:xfrm>
            <a:off x="8407919" y="3313932"/>
            <a:ext cx="1934482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Kitchen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Düz Ok Bağlayıcısı 10"/>
          <p:cNvCxnSpPr>
            <a:endCxn id="13" idx="5"/>
          </p:cNvCxnSpPr>
          <p:nvPr/>
        </p:nvCxnSpPr>
        <p:spPr>
          <a:xfrm flipH="1" flipV="1">
            <a:off x="8521525" y="4622821"/>
            <a:ext cx="143569" cy="854467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Paralelkenar 11"/>
          <p:cNvSpPr/>
          <p:nvPr/>
        </p:nvSpPr>
        <p:spPr>
          <a:xfrm>
            <a:off x="10272661" y="4408236"/>
            <a:ext cx="1681709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Garaj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aralelkenar 12"/>
          <p:cNvSpPr/>
          <p:nvPr/>
        </p:nvSpPr>
        <p:spPr>
          <a:xfrm>
            <a:off x="8464722" y="4395610"/>
            <a:ext cx="1934482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Garage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Düz Ok Bağlayıcısı 13"/>
          <p:cNvCxnSpPr>
            <a:stCxn id="16" idx="2"/>
          </p:cNvCxnSpPr>
          <p:nvPr/>
        </p:nvCxnSpPr>
        <p:spPr>
          <a:xfrm>
            <a:off x="4090359" y="953284"/>
            <a:ext cx="1079518" cy="984098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Paralelkenar 14"/>
          <p:cNvSpPr/>
          <p:nvPr/>
        </p:nvSpPr>
        <p:spPr>
          <a:xfrm>
            <a:off x="472640" y="738698"/>
            <a:ext cx="1824174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Yatak Odası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aralelkenar 15"/>
          <p:cNvSpPr/>
          <p:nvPr/>
        </p:nvSpPr>
        <p:spPr>
          <a:xfrm>
            <a:off x="2135556" y="726073"/>
            <a:ext cx="2011606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Bedroom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Düz Ok Bağlayıcısı 16"/>
          <p:cNvCxnSpPr>
            <a:stCxn id="19" idx="2"/>
          </p:cNvCxnSpPr>
          <p:nvPr/>
        </p:nvCxnSpPr>
        <p:spPr>
          <a:xfrm>
            <a:off x="3841303" y="2679982"/>
            <a:ext cx="675279" cy="646576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Paralelkenar 17"/>
          <p:cNvSpPr/>
          <p:nvPr/>
        </p:nvSpPr>
        <p:spPr>
          <a:xfrm>
            <a:off x="133928" y="2465396"/>
            <a:ext cx="1857027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Yemek Odası</a:t>
            </a:r>
            <a:endParaRPr lang="tr-TR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aralelkenar 18"/>
          <p:cNvSpPr/>
          <p:nvPr/>
        </p:nvSpPr>
        <p:spPr>
          <a:xfrm>
            <a:off x="1829697" y="2452771"/>
            <a:ext cx="2068409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Dining</a:t>
            </a:r>
            <a:r>
              <a:rPr lang="tr-TR" sz="20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Düz Ok Bağlayıcısı 19"/>
          <p:cNvCxnSpPr>
            <a:stCxn id="22" idx="2"/>
          </p:cNvCxnSpPr>
          <p:nvPr/>
        </p:nvCxnSpPr>
        <p:spPr>
          <a:xfrm>
            <a:off x="3865229" y="3827661"/>
            <a:ext cx="957212" cy="854467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Paralelkenar 20"/>
          <p:cNvSpPr/>
          <p:nvPr/>
        </p:nvSpPr>
        <p:spPr>
          <a:xfrm>
            <a:off x="98042" y="3613075"/>
            <a:ext cx="2016050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Oturma Odası</a:t>
            </a:r>
            <a:endParaRPr lang="tr-TR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Paralelkenar 21"/>
          <p:cNvSpPr/>
          <p:nvPr/>
        </p:nvSpPr>
        <p:spPr>
          <a:xfrm>
            <a:off x="1952834" y="3600450"/>
            <a:ext cx="1969198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Sitting</a:t>
            </a:r>
            <a:r>
              <a:rPr lang="tr-TR" sz="20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  <a:endParaRPr lang="tr-TR" sz="20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Düz Ok Bağlayıcısı 22"/>
          <p:cNvCxnSpPr>
            <a:stCxn id="25" idx="2"/>
          </p:cNvCxnSpPr>
          <p:nvPr/>
        </p:nvCxnSpPr>
        <p:spPr>
          <a:xfrm flipH="1">
            <a:off x="3075709" y="4882262"/>
            <a:ext cx="489202" cy="1084429"/>
          </a:xfrm>
          <a:prstGeom prst="straightConnector1">
            <a:avLst/>
          </a:prstGeom>
          <a:ln w="28575" cap="flat" cmpd="sng" algn="ctr">
            <a:solidFill>
              <a:srgbClr val="7585E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Paralelkenar 23"/>
          <p:cNvSpPr/>
          <p:nvPr/>
        </p:nvSpPr>
        <p:spPr>
          <a:xfrm>
            <a:off x="166780" y="4667676"/>
            <a:ext cx="1681709" cy="429167"/>
          </a:xfrm>
          <a:prstGeom prst="parallelogram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Bahçe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Paralelkenar 24"/>
          <p:cNvSpPr/>
          <p:nvPr/>
        </p:nvSpPr>
        <p:spPr>
          <a:xfrm>
            <a:off x="1687232" y="4655051"/>
            <a:ext cx="1934482" cy="454421"/>
          </a:xfrm>
          <a:prstGeom prst="parallelogram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Garden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0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8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5793660" y="1409534"/>
            <a:ext cx="370868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tr-TR" sz="2800" dirty="0" err="1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Soup</a:t>
            </a:r>
            <a:endParaRPr lang="tr-TR" sz="2800" dirty="0" smtClean="0">
              <a:solidFill>
                <a:srgbClr val="9EA9E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5793660" y="1766693"/>
            <a:ext cx="3494719" cy="41023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(Çorba)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5793659" y="2176928"/>
            <a:ext cx="370868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Course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5793658" y="2534087"/>
            <a:ext cx="2828631" cy="4323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(Ana Yemek)</a:t>
            </a:r>
            <a:endParaRPr lang="tr-TR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5793658" y="2892218"/>
            <a:ext cx="417848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tr-TR" sz="2800" dirty="0" err="1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</a:t>
            </a:r>
            <a:endParaRPr lang="tr-TR" sz="2800" dirty="0" smtClean="0">
              <a:solidFill>
                <a:srgbClr val="9EA9E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5793658" y="3269830"/>
            <a:ext cx="3314367" cy="44647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(Salata)</a:t>
            </a:r>
            <a:endParaRPr lang="tr-TR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5793658" y="3631651"/>
            <a:ext cx="417848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Side </a:t>
            </a:r>
            <a:r>
              <a:rPr lang="tr-TR" sz="2800" dirty="0" err="1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</a:t>
            </a:r>
            <a:endParaRPr lang="tr-TR" sz="2800" dirty="0" smtClean="0">
              <a:solidFill>
                <a:srgbClr val="9EA9E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5793658" y="4009263"/>
            <a:ext cx="3314367" cy="44647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(Meze)</a:t>
            </a:r>
            <a:endParaRPr lang="tr-TR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5793658" y="4371084"/>
            <a:ext cx="417848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tr-TR" sz="2800" dirty="0" err="1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Dessert</a:t>
            </a:r>
            <a:endParaRPr lang="tr-TR" sz="2800" dirty="0" smtClean="0">
              <a:solidFill>
                <a:srgbClr val="9EA9E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5793658" y="4748696"/>
            <a:ext cx="3314367" cy="44647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(Tatlı)</a:t>
            </a:r>
            <a:endParaRPr lang="tr-TR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Unvan 1"/>
          <p:cNvSpPr txBox="1">
            <a:spLocks/>
          </p:cNvSpPr>
          <p:nvPr/>
        </p:nvSpPr>
        <p:spPr>
          <a:xfrm>
            <a:off x="5793658" y="5110517"/>
            <a:ext cx="417848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tr-TR" sz="2800" dirty="0" err="1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Drink</a:t>
            </a:r>
            <a:r>
              <a:rPr lang="tr-TR" sz="2800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800" dirty="0" err="1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Beverage</a:t>
            </a:r>
            <a:endParaRPr lang="tr-TR" sz="2800" dirty="0" smtClean="0">
              <a:solidFill>
                <a:srgbClr val="9EA9E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van 1"/>
          <p:cNvSpPr txBox="1">
            <a:spLocks/>
          </p:cNvSpPr>
          <p:nvPr/>
        </p:nvSpPr>
        <p:spPr>
          <a:xfrm>
            <a:off x="5793658" y="5488129"/>
            <a:ext cx="3314367" cy="44647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(İçecek)</a:t>
            </a:r>
            <a:endParaRPr lang="tr-TR" sz="2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Unvan 1"/>
          <p:cNvSpPr txBox="1">
            <a:spLocks/>
          </p:cNvSpPr>
          <p:nvPr/>
        </p:nvSpPr>
        <p:spPr>
          <a:xfrm>
            <a:off x="5872799" y="847258"/>
            <a:ext cx="370868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b="1" dirty="0" smtClean="0">
                <a:solidFill>
                  <a:srgbClr val="9EA9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TKN RESTAURANT</a:t>
            </a:r>
          </a:p>
        </p:txBody>
      </p:sp>
    </p:spTree>
    <p:extLst>
      <p:ext uri="{BB962C8B-B14F-4D97-AF65-F5344CB8AC3E}">
        <p14:creationId xmlns:p14="http://schemas.microsoft.com/office/powerpoint/2010/main" val="398110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69453" y="1221662"/>
            <a:ext cx="2274122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Mercimek Çorbası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469453" y="767241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Lentil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Soup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69453" y="2648400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Tavuk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469453" y="2193979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Chicken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469453" y="4102574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469453" y="3648153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Meat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3469453" y="5501975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Balık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3469453" y="5047554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Fish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6627988" y="1221662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Salata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6237463" y="767241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6627988" y="2648400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Makarna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6237463" y="2193979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Pasta</a:t>
            </a:r>
            <a:endParaRPr lang="tr-TR" sz="2400" b="1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6400800" y="4102574"/>
            <a:ext cx="211078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Pizza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6237463" y="3648153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Pizza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6237464" y="5501975"/>
            <a:ext cx="2274122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 Balıklı </a:t>
            </a: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Sandviç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6237463" y="5047554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Tuna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Sandwich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0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Yuvarlatılmış Dikdörtgen 17"/>
          <p:cNvSpPr/>
          <p:nvPr/>
        </p:nvSpPr>
        <p:spPr>
          <a:xfrm>
            <a:off x="3469453" y="1221662"/>
            <a:ext cx="2274122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Yuvarlatılmış Dikdörtgen 18"/>
          <p:cNvSpPr/>
          <p:nvPr/>
        </p:nvSpPr>
        <p:spPr>
          <a:xfrm>
            <a:off x="3469453" y="767241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Cake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3469453" y="2648400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Kurabiye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Yuvarlatılmış Dikdörtgen 20"/>
          <p:cNvSpPr/>
          <p:nvPr/>
        </p:nvSpPr>
        <p:spPr>
          <a:xfrm>
            <a:off x="3469453" y="2193979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Cookie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3469453" y="4102574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Dondurma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3469453" y="3648153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Ice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cream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Yuvarlatılmış Dikdörtgen 23"/>
          <p:cNvSpPr/>
          <p:nvPr/>
        </p:nvSpPr>
        <p:spPr>
          <a:xfrm>
            <a:off x="3469453" y="5501975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Yuvarlatılmış Dikdörtgen 24"/>
          <p:cNvSpPr/>
          <p:nvPr/>
        </p:nvSpPr>
        <p:spPr>
          <a:xfrm>
            <a:off x="3469453" y="5047554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6627988" y="1221662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Maden Suyu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6237463" y="767241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Mineral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Yuvarlatılmış Dikdörtgen 27"/>
          <p:cNvSpPr/>
          <p:nvPr/>
        </p:nvSpPr>
        <p:spPr>
          <a:xfrm>
            <a:off x="6627988" y="2648400"/>
            <a:ext cx="1883597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Meyve Suyu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Yuvarlatılmış Dikdörtgen 28"/>
          <p:cNvSpPr/>
          <p:nvPr/>
        </p:nvSpPr>
        <p:spPr>
          <a:xfrm>
            <a:off x="6237463" y="2193979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Juice</a:t>
            </a:r>
            <a:endParaRPr lang="tr-TR" sz="2400" b="1" kern="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Yuvarlatılmış Dikdörtgen 29"/>
          <p:cNvSpPr/>
          <p:nvPr/>
        </p:nvSpPr>
        <p:spPr>
          <a:xfrm>
            <a:off x="6400800" y="4102574"/>
            <a:ext cx="2110785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Limonata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Yuvarlatılmış Dikdörtgen 30"/>
          <p:cNvSpPr/>
          <p:nvPr/>
        </p:nvSpPr>
        <p:spPr>
          <a:xfrm>
            <a:off x="6237463" y="3648153"/>
            <a:ext cx="2274122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Lemonade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95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2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3800" b="1" dirty="0" err="1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Restaurant</a:t>
            </a:r>
            <a:endParaRPr lang="tr-TR" sz="96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4" y="386962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(Restoran)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8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2864657" y="834844"/>
            <a:ext cx="2224087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Restoran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2522351" y="367796"/>
            <a:ext cx="279901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Restaurant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Düz Bağlayıcı 3"/>
          <p:cNvCxnSpPr>
            <a:stCxn id="3" idx="0"/>
          </p:cNvCxnSpPr>
          <p:nvPr/>
        </p:nvCxnSpPr>
        <p:spPr>
          <a:xfrm>
            <a:off x="5321361" y="595007"/>
            <a:ext cx="1528618" cy="1362130"/>
          </a:xfrm>
          <a:prstGeom prst="line">
            <a:avLst/>
          </a:prstGeom>
          <a:ln w="19050">
            <a:solidFill>
              <a:srgbClr val="758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Yuvarlatılmış Çapraz Köşeli Dikdörtgen 4"/>
          <p:cNvSpPr/>
          <p:nvPr/>
        </p:nvSpPr>
        <p:spPr>
          <a:xfrm>
            <a:off x="1240664" y="2120465"/>
            <a:ext cx="2224087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Menü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898358" y="1653417"/>
            <a:ext cx="279901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Düz Bağlayıcı 6"/>
          <p:cNvCxnSpPr>
            <a:stCxn id="6" idx="0"/>
          </p:cNvCxnSpPr>
          <p:nvPr/>
        </p:nvCxnSpPr>
        <p:spPr>
          <a:xfrm>
            <a:off x="3697368" y="1880628"/>
            <a:ext cx="1877932" cy="3212072"/>
          </a:xfrm>
          <a:prstGeom prst="line">
            <a:avLst/>
          </a:prstGeom>
          <a:ln w="19050">
            <a:solidFill>
              <a:srgbClr val="758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Yuvarlatılmış Çapraz Köşeli Dikdörtgen 7"/>
          <p:cNvSpPr/>
          <p:nvPr/>
        </p:nvSpPr>
        <p:spPr>
          <a:xfrm>
            <a:off x="708000" y="3387732"/>
            <a:ext cx="2224087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Şef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365694" y="2920684"/>
            <a:ext cx="279901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Chef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Düz Bağlayıcı 9"/>
          <p:cNvCxnSpPr>
            <a:stCxn id="9" idx="0"/>
          </p:cNvCxnSpPr>
          <p:nvPr/>
        </p:nvCxnSpPr>
        <p:spPr>
          <a:xfrm>
            <a:off x="3164704" y="3147895"/>
            <a:ext cx="318724" cy="625793"/>
          </a:xfrm>
          <a:prstGeom prst="line">
            <a:avLst/>
          </a:prstGeom>
          <a:ln w="19050">
            <a:solidFill>
              <a:srgbClr val="B214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23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3410389" y="790133"/>
            <a:ext cx="205088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Garson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3144253" y="335712"/>
            <a:ext cx="257816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Waiter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Düz Bağlayıcı 3"/>
          <p:cNvCxnSpPr>
            <a:stCxn id="3" idx="0"/>
          </p:cNvCxnSpPr>
          <p:nvPr/>
        </p:nvCxnSpPr>
        <p:spPr>
          <a:xfrm>
            <a:off x="5722413" y="562923"/>
            <a:ext cx="1528618" cy="1362130"/>
          </a:xfrm>
          <a:prstGeom prst="line">
            <a:avLst/>
          </a:prstGeom>
          <a:ln w="19050">
            <a:solidFill>
              <a:srgbClr val="758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Yuvarlatılmış Çapraz Köşeli Dikdörtgen 4"/>
          <p:cNvSpPr/>
          <p:nvPr/>
        </p:nvSpPr>
        <p:spPr>
          <a:xfrm>
            <a:off x="546873" y="1459137"/>
            <a:ext cx="205088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Müşteri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280737" y="1004716"/>
            <a:ext cx="257816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Customer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Düz Bağlayıcı 6"/>
          <p:cNvCxnSpPr>
            <a:stCxn id="6" idx="0"/>
          </p:cNvCxnSpPr>
          <p:nvPr/>
        </p:nvCxnSpPr>
        <p:spPr>
          <a:xfrm>
            <a:off x="2858897" y="1231927"/>
            <a:ext cx="1528618" cy="1362130"/>
          </a:xfrm>
          <a:prstGeom prst="line">
            <a:avLst/>
          </a:prstGeom>
          <a:ln w="19050">
            <a:solidFill>
              <a:srgbClr val="758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Yuvarlatılmış Çapraz Köşeli Dikdörtgen 7"/>
          <p:cNvSpPr/>
          <p:nvPr/>
        </p:nvSpPr>
        <p:spPr>
          <a:xfrm>
            <a:off x="1833452" y="5963712"/>
            <a:ext cx="205088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Masa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1567316" y="5509291"/>
            <a:ext cx="257816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Table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Düz Bağlayıcı 9"/>
          <p:cNvCxnSpPr>
            <a:stCxn id="9" idx="0"/>
          </p:cNvCxnSpPr>
          <p:nvPr/>
        </p:nvCxnSpPr>
        <p:spPr>
          <a:xfrm flipH="1" flipV="1">
            <a:off x="3250600" y="3946358"/>
            <a:ext cx="894876" cy="1790144"/>
          </a:xfrm>
          <a:prstGeom prst="line">
            <a:avLst/>
          </a:prstGeom>
          <a:ln w="19050">
            <a:solidFill>
              <a:srgbClr val="758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Yuvarlatılmış Çapraz Köşeli Dikdörtgen 10"/>
          <p:cNvSpPr/>
          <p:nvPr/>
        </p:nvSpPr>
        <p:spPr>
          <a:xfrm>
            <a:off x="7016494" y="790133"/>
            <a:ext cx="205088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Yemek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Çapraz Köşeli Dikdörtgen 11"/>
          <p:cNvSpPr/>
          <p:nvPr/>
        </p:nvSpPr>
        <p:spPr>
          <a:xfrm>
            <a:off x="6750358" y="335712"/>
            <a:ext cx="2578160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Dish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Düz Bağlayıcı 12"/>
          <p:cNvCxnSpPr>
            <a:stCxn id="12" idx="0"/>
          </p:cNvCxnSpPr>
          <p:nvPr/>
        </p:nvCxnSpPr>
        <p:spPr>
          <a:xfrm>
            <a:off x="9328518" y="562923"/>
            <a:ext cx="1294081" cy="656377"/>
          </a:xfrm>
          <a:prstGeom prst="line">
            <a:avLst/>
          </a:prstGeom>
          <a:ln w="19050">
            <a:solidFill>
              <a:srgbClr val="758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47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1498132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Restoranımıza hoş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geldiniz!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319586" y="495301"/>
            <a:ext cx="3477004" cy="997964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8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Welcome</a:t>
            </a:r>
            <a:r>
              <a:rPr lang="tr-TR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tr-TR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restaurant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7682364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Size nasıl yardımcı olabilirim?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7503818" y="4953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can I help you?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7682364" y="6065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İki kişilik bir masa, lütfen.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7503818" y="50673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table for two, please.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22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1498132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taraftan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lütfen.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319586" y="495301"/>
            <a:ext cx="3477004" cy="997964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7682364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Menüyü görmek ister misiniz?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7503818" y="4953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you like to see the menu?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31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1498132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Buyurun.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319586" y="495301"/>
            <a:ext cx="3477004" cy="997964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 </a:t>
            </a:r>
            <a:r>
              <a:rPr lang="tr-TR" sz="28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tr-TR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tr-TR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7682364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Sipariş vermek için hazır mısınız?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7503818" y="4953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ready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9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1498132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Ne yemek istersiniz?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319586" y="495301"/>
            <a:ext cx="3477004" cy="997964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would you like to eat?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7682364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Sizin için ne </a:t>
            </a:r>
            <a:r>
              <a:rPr lang="tr-TR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getirebilirim?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7503818" y="4953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I get for you?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545632" y="59890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Lütfen ... alabilir miyim?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367086" y="4991101"/>
            <a:ext cx="3477004" cy="997964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 have …, please?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Çapraz Köşeli Dikdörtgen 7"/>
          <p:cNvSpPr/>
          <p:nvPr/>
        </p:nvSpPr>
        <p:spPr>
          <a:xfrm>
            <a:off x="5586864" y="59890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 rica ediyorum, lütfen.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5408318" y="49911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I’d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…,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</a:t>
            </a:r>
            <a:r>
              <a:rPr lang="tr-TR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41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1498132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Ne içmek istersiniz?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319586" y="495301"/>
            <a:ext cx="3477004" cy="997964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would you like to </a:t>
            </a:r>
            <a:r>
              <a:rPr lang="tr-TR" sz="28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drink</a:t>
            </a:r>
            <a:r>
              <a:rPr lang="en-US" sz="28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7682364" y="1493264"/>
            <a:ext cx="3119911" cy="49730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Afiyet olsun!</a:t>
            </a:r>
            <a:endParaRPr lang="tr-TR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7503818" y="495301"/>
            <a:ext cx="3477004" cy="99796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Enjoy your meal!</a:t>
            </a:r>
            <a:endParaRPr lang="tr-TR" sz="28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2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38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Animals</a:t>
            </a:r>
            <a:endParaRPr lang="tr-TR" sz="96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4" y="386962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(Hayvanlar)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31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399909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Kedi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220507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5108309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Köpek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928907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816693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Tavşan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637291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Rabbit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1399909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Kaplumbağa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1220507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Turtle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5108309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4928907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Bear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8816693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8637291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Horse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6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399909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Kanguru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220507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Kangaroo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5108309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Geyik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928907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816693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637291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Elephant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1399909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Aslan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1220507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Lion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5108309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Kaplan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4928907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Tiger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8816693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Çita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8637291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Cheetah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9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399909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Maymun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220507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Monkey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5108309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Kuş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928907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Bird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816693" y="2855338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Papağan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637291" y="2400917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Parrot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1399909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Baykuş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1220507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Owl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5108309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Kelebek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4928907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Butterfly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8816693" y="5972611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Balık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8637291" y="55181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Fish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43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23" y="18561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38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Adjectives</a:t>
            </a:r>
            <a:endParaRPr lang="tr-TR" sz="96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74" y="3869628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(Sıfatlar)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1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7625101" y="1285092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Kısa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7625101" y="830672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7625101" y="2743976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Küçük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7625101" y="2289556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Small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7625101" y="4202860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Yavaş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7625101" y="374844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Slow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7625101" y="5661744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Zayıf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7625101" y="5207324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2500293" y="1285092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Uzun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2141473" y="830672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2500293" y="2743976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Büyük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2141473" y="2289556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2500293" y="4202860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Hızlı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141473" y="374844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Quick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Fast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2500293" y="5661744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Ağır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2141473" y="5207324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Heavy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0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7625101" y="1285092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Zayıf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7625101" y="830672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7625101" y="2743976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Korkunç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7625101" y="2289556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Scary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7625101" y="4202860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Tehlikeli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7625101" y="374844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Dangerous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7625101" y="5661744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Sessiz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7625101" y="5207324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Quiet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2500293" y="1285092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Güçlü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2141473" y="830672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Strong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2500293" y="2743976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Sevimli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2141473" y="2289556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Cute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2500293" y="4202860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Arkadaş Canlısı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141473" y="374844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Friendly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2500293" y="5661744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Gürültülü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2141473" y="5207324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Loud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43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77974" y="1543710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Devasa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477974" y="10892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Huge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477974" y="3455176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Tüylü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477974" y="3000756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Furry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477974" y="5366642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Renkli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477974" y="4912222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Colourful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8303974" y="1543710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Oyuncu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8303974" y="1089290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Playful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8303974" y="3455176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Hareketli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8303974" y="3000756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Active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8303974" y="5366642"/>
            <a:ext cx="2021548" cy="429167"/>
          </a:xfrm>
          <a:prstGeom prst="roundRect">
            <a:avLst/>
          </a:prstGeom>
          <a:solidFill>
            <a:srgbClr val="D2D5EA"/>
          </a:solidFill>
          <a:ln w="25400" cap="flat" cmpd="sng" algn="ctr">
            <a:solidFill>
              <a:srgbClr val="9EA9EC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Meraklı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8303974" y="4912222"/>
            <a:ext cx="2380368" cy="454421"/>
          </a:xfrm>
          <a:prstGeom prst="roundRect">
            <a:avLst/>
          </a:prstGeom>
          <a:solidFill>
            <a:srgbClr val="969ECE"/>
          </a:solidFill>
          <a:ln w="25400" cap="flat" cmpd="sng" algn="ctr">
            <a:solidFill>
              <a:srgbClr val="7585E5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Curious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0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7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39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15" y="17545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Comparatives</a:t>
            </a:r>
            <a:endParaRPr lang="tr-TR" sz="88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341107" y="3711366"/>
            <a:ext cx="5509787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(Karşılaştırma Yapıları)</a:t>
            </a:r>
            <a:endParaRPr lang="tr-TR" sz="40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34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4033014" y="714299"/>
            <a:ext cx="412597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(Neden Kullanırız?) </a:t>
            </a:r>
            <a:endParaRPr lang="tr-TR" sz="24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208882" y="174177"/>
            <a:ext cx="5774237" cy="71118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it? 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662192" y="1384996"/>
            <a:ext cx="5805926" cy="110316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Comparative adjectives are used to compare differences between the two </a:t>
            </a:r>
            <a:r>
              <a:rPr lang="en-US" sz="2800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objects</a:t>
            </a:r>
            <a:r>
              <a:rPr lang="tr-TR" sz="2800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tr-TR" sz="2800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tr-TR" sz="2800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244392" y="5543119"/>
            <a:ext cx="196449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Sally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6468118" y="1313541"/>
            <a:ext cx="5376509" cy="124607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(İki kişiyi ya da iki nesneyi özellik bakımından karşılaştırmak için bu yapıyı kullanırız.)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6294864" y="3420143"/>
            <a:ext cx="420029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Sally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shorter</a:t>
            </a:r>
            <a:r>
              <a:rPr lang="tr-T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Lina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3321617" y="5543119"/>
            <a:ext cx="196449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Lina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6593246" y="3728014"/>
            <a:ext cx="420029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Sally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Lina’dan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kısadır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6294864" y="4449690"/>
            <a:ext cx="420029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Lina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taller</a:t>
            </a:r>
            <a:r>
              <a:rPr lang="tr-TR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Sally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6593246" y="4757561"/>
            <a:ext cx="420029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Lina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Sally’den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uzundur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2364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994512" y="641623"/>
            <a:ext cx="412597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(Nasıl Kullanırız?) </a:t>
            </a:r>
            <a:endParaRPr lang="tr-TR" sz="2400" dirty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170380" y="145769"/>
            <a:ext cx="5774237" cy="71118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it? 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1036949" y="1198920"/>
            <a:ext cx="10118103" cy="69384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sıfat </a:t>
            </a:r>
            <a:r>
              <a:rPr lang="tr-TR" sz="32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BİR HECELİ İSE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sıfatın sonuna </a:t>
            </a:r>
            <a:r>
              <a:rPr lang="tr-TR" sz="28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 -er »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eki eklenir. 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1611964" y="1984114"/>
            <a:ext cx="135167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1036949" y="3043743"/>
            <a:ext cx="90505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Not: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Sonu «-y» harfiyle biten sıfatlarda «-y» harfinden önceki harf sessizse «-y» harfi kalkar ve yerine 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«-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ier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gelir.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2946176" y="1984113"/>
            <a:ext cx="125812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691803" y="1984114"/>
            <a:ext cx="106700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6018192" y="1984114"/>
            <a:ext cx="100108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1036948" y="4574002"/>
            <a:ext cx="90505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Not: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Sıfatın son üç harfi sessiz-sesli-sessiz harf olarak sıralanıyorsa son harf tekrar yazılır ve 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«-er»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eki eklenir.</a:t>
            </a:r>
          </a:p>
        </p:txBody>
      </p:sp>
      <p:cxnSp>
        <p:nvCxnSpPr>
          <p:cNvPr id="11" name="Düz Ok Bağlayıcısı 10"/>
          <p:cNvCxnSpPr/>
          <p:nvPr/>
        </p:nvCxnSpPr>
        <p:spPr>
          <a:xfrm flipV="1">
            <a:off x="2663378" y="2219995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V="1">
            <a:off x="5590520" y="2217091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 txBox="1">
            <a:spLocks/>
          </p:cNvSpPr>
          <p:nvPr/>
        </p:nvSpPr>
        <p:spPr>
          <a:xfrm>
            <a:off x="7486970" y="1984113"/>
            <a:ext cx="106700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Unvan 1"/>
          <p:cNvSpPr txBox="1">
            <a:spLocks/>
          </p:cNvSpPr>
          <p:nvPr/>
        </p:nvSpPr>
        <p:spPr>
          <a:xfrm>
            <a:off x="8894664" y="1984113"/>
            <a:ext cx="124490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Düz Ok Bağlayıcısı 14"/>
          <p:cNvCxnSpPr/>
          <p:nvPr/>
        </p:nvCxnSpPr>
        <p:spPr>
          <a:xfrm flipV="1">
            <a:off x="8452010" y="2217089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Unvan 1"/>
          <p:cNvSpPr txBox="1">
            <a:spLocks/>
          </p:cNvSpPr>
          <p:nvPr/>
        </p:nvSpPr>
        <p:spPr>
          <a:xfrm>
            <a:off x="1551464" y="3754226"/>
            <a:ext cx="141217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Busy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Unvan 1"/>
          <p:cNvSpPr txBox="1">
            <a:spLocks/>
          </p:cNvSpPr>
          <p:nvPr/>
        </p:nvSpPr>
        <p:spPr>
          <a:xfrm>
            <a:off x="2946175" y="3754225"/>
            <a:ext cx="132363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Unvan 1"/>
          <p:cNvSpPr txBox="1">
            <a:spLocks/>
          </p:cNvSpPr>
          <p:nvPr/>
        </p:nvSpPr>
        <p:spPr>
          <a:xfrm>
            <a:off x="4564800" y="3754226"/>
            <a:ext cx="119400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Noisy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Unvan 1"/>
          <p:cNvSpPr txBox="1">
            <a:spLocks/>
          </p:cNvSpPr>
          <p:nvPr/>
        </p:nvSpPr>
        <p:spPr>
          <a:xfrm>
            <a:off x="6018192" y="3754226"/>
            <a:ext cx="112809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Nois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Düz Ok Bağlayıcısı 19"/>
          <p:cNvCxnSpPr/>
          <p:nvPr/>
        </p:nvCxnSpPr>
        <p:spPr>
          <a:xfrm flipV="1">
            <a:off x="2663378" y="3990107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/>
          <p:nvPr/>
        </p:nvCxnSpPr>
        <p:spPr>
          <a:xfrm flipV="1">
            <a:off x="5590520" y="3987203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nvan 1"/>
          <p:cNvSpPr txBox="1">
            <a:spLocks/>
          </p:cNvSpPr>
          <p:nvPr/>
        </p:nvSpPr>
        <p:spPr>
          <a:xfrm>
            <a:off x="7507190" y="3754225"/>
            <a:ext cx="104678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Easy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Unvan 1"/>
          <p:cNvSpPr txBox="1">
            <a:spLocks/>
          </p:cNvSpPr>
          <p:nvPr/>
        </p:nvSpPr>
        <p:spPr>
          <a:xfrm>
            <a:off x="8894664" y="3754225"/>
            <a:ext cx="107710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Düz Ok Bağlayıcısı 23"/>
          <p:cNvCxnSpPr/>
          <p:nvPr/>
        </p:nvCxnSpPr>
        <p:spPr>
          <a:xfrm flipV="1">
            <a:off x="8452010" y="3987201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Unvan 1"/>
          <p:cNvSpPr txBox="1">
            <a:spLocks/>
          </p:cNvSpPr>
          <p:nvPr/>
        </p:nvSpPr>
        <p:spPr>
          <a:xfrm>
            <a:off x="1626051" y="5393776"/>
            <a:ext cx="126570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Unvan 1"/>
          <p:cNvSpPr txBox="1">
            <a:spLocks/>
          </p:cNvSpPr>
          <p:nvPr/>
        </p:nvSpPr>
        <p:spPr>
          <a:xfrm>
            <a:off x="2874293" y="5393775"/>
            <a:ext cx="125812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Unvan 1"/>
          <p:cNvSpPr txBox="1">
            <a:spLocks/>
          </p:cNvSpPr>
          <p:nvPr/>
        </p:nvSpPr>
        <p:spPr>
          <a:xfrm>
            <a:off x="4619920" y="5393776"/>
            <a:ext cx="106700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Big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Unvan 1"/>
          <p:cNvSpPr txBox="1">
            <a:spLocks/>
          </p:cNvSpPr>
          <p:nvPr/>
        </p:nvSpPr>
        <p:spPr>
          <a:xfrm>
            <a:off x="5946309" y="5393776"/>
            <a:ext cx="112809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Big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Düz Ok Bağlayıcısı 28"/>
          <p:cNvCxnSpPr/>
          <p:nvPr/>
        </p:nvCxnSpPr>
        <p:spPr>
          <a:xfrm flipV="1">
            <a:off x="2591495" y="5629657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29"/>
          <p:cNvCxnSpPr/>
          <p:nvPr/>
        </p:nvCxnSpPr>
        <p:spPr>
          <a:xfrm flipV="1">
            <a:off x="5518637" y="5626753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Unvan 1"/>
          <p:cNvSpPr txBox="1">
            <a:spLocks/>
          </p:cNvSpPr>
          <p:nvPr/>
        </p:nvSpPr>
        <p:spPr>
          <a:xfrm>
            <a:off x="7415087" y="5393775"/>
            <a:ext cx="106700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Fat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Unvan 1"/>
          <p:cNvSpPr txBox="1">
            <a:spLocks/>
          </p:cNvSpPr>
          <p:nvPr/>
        </p:nvSpPr>
        <p:spPr>
          <a:xfrm>
            <a:off x="8822781" y="5393775"/>
            <a:ext cx="124490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</a:t>
            </a:r>
            <a:endParaRPr lang="tr-TR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Düz Ok Bağlayıcısı 32"/>
          <p:cNvCxnSpPr/>
          <p:nvPr/>
        </p:nvCxnSpPr>
        <p:spPr>
          <a:xfrm flipV="1">
            <a:off x="8380127" y="5626751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75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6" grpId="0"/>
      <p:bldP spid="17" grpId="0"/>
      <p:bldP spid="18" grpId="0"/>
      <p:bldP spid="19" grpId="0"/>
      <p:bldP spid="22" grpId="0"/>
      <p:bldP spid="23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1036949" y="1017538"/>
            <a:ext cx="10118103" cy="122056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32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sıfat </a:t>
            </a:r>
            <a:r>
              <a:rPr lang="tr-TR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İKİ VEYA DAHA FAZLA HECELİ İSE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sıfatın başına </a:t>
            </a:r>
            <a:r>
              <a:rPr lang="tr-TR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tr-TR" sz="2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tr-TR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ifadesi getirilir. </a:t>
            </a: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1014430" y="3195674"/>
            <a:ext cx="10118103" cy="110316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tr-TR" sz="32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Bazı sıfatlar düzensizdir ve bu kurallara uymaz.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1036949" y="2271270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Beautiful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084437" y="2271269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beautiful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Düz Ok Bağlayıcısı 5"/>
          <p:cNvCxnSpPr/>
          <p:nvPr/>
        </p:nvCxnSpPr>
        <p:spPr>
          <a:xfrm flipV="1">
            <a:off x="2801640" y="2507151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Unvan 1"/>
          <p:cNvSpPr txBox="1">
            <a:spLocks/>
          </p:cNvSpPr>
          <p:nvPr/>
        </p:nvSpPr>
        <p:spPr>
          <a:xfrm>
            <a:off x="6073482" y="2271270"/>
            <a:ext cx="166234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Crowded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8076515" y="2271270"/>
            <a:ext cx="217438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crowded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Düz Ok Bağlayıcısı 8"/>
          <p:cNvCxnSpPr/>
          <p:nvPr/>
        </p:nvCxnSpPr>
        <p:spPr>
          <a:xfrm flipV="1">
            <a:off x="7633862" y="2504246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Unvan 1"/>
          <p:cNvSpPr txBox="1">
            <a:spLocks/>
          </p:cNvSpPr>
          <p:nvPr/>
        </p:nvSpPr>
        <p:spPr>
          <a:xfrm>
            <a:off x="1128532" y="2619282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(Güzel)</a:t>
            </a: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3384701" y="2617594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</a:t>
            </a:r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güzel)</a:t>
            </a:r>
          </a:p>
        </p:txBody>
      </p:sp>
      <p:sp>
        <p:nvSpPr>
          <p:cNvPr id="12" name="Unvan 1"/>
          <p:cNvSpPr txBox="1">
            <a:spLocks/>
          </p:cNvSpPr>
          <p:nvPr/>
        </p:nvSpPr>
        <p:spPr>
          <a:xfrm>
            <a:off x="5962436" y="261857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(Kalabalık)</a:t>
            </a:r>
          </a:p>
        </p:txBody>
      </p:sp>
      <p:sp>
        <p:nvSpPr>
          <p:cNvPr id="13" name="Unvan 1"/>
          <p:cNvSpPr txBox="1">
            <a:spLocks/>
          </p:cNvSpPr>
          <p:nvPr/>
        </p:nvSpPr>
        <p:spPr>
          <a:xfrm>
            <a:off x="7978658" y="2617591"/>
            <a:ext cx="237010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</a:t>
            </a:r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kalabalık)</a:t>
            </a:r>
          </a:p>
        </p:txBody>
      </p:sp>
      <p:sp>
        <p:nvSpPr>
          <p:cNvPr id="14" name="Unvan 1"/>
          <p:cNvSpPr txBox="1">
            <a:spLocks/>
          </p:cNvSpPr>
          <p:nvPr/>
        </p:nvSpPr>
        <p:spPr>
          <a:xfrm>
            <a:off x="457250" y="4041115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Unvan 1"/>
          <p:cNvSpPr txBox="1">
            <a:spLocks/>
          </p:cNvSpPr>
          <p:nvPr/>
        </p:nvSpPr>
        <p:spPr>
          <a:xfrm>
            <a:off x="2221941" y="4050176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Düz Ok Bağlayıcısı 15"/>
          <p:cNvCxnSpPr/>
          <p:nvPr/>
        </p:nvCxnSpPr>
        <p:spPr>
          <a:xfrm flipV="1">
            <a:off x="2221941" y="4276996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Unvan 1"/>
          <p:cNvSpPr txBox="1">
            <a:spLocks/>
          </p:cNvSpPr>
          <p:nvPr/>
        </p:nvSpPr>
        <p:spPr>
          <a:xfrm>
            <a:off x="548833" y="4389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(İyi)</a:t>
            </a:r>
          </a:p>
        </p:txBody>
      </p:sp>
      <p:sp>
        <p:nvSpPr>
          <p:cNvPr id="18" name="Unvan 1"/>
          <p:cNvSpPr txBox="1">
            <a:spLocks/>
          </p:cNvSpPr>
          <p:nvPr/>
        </p:nvSpPr>
        <p:spPr>
          <a:xfrm>
            <a:off x="2537271" y="4389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(Daha iyi)</a:t>
            </a:r>
          </a:p>
        </p:txBody>
      </p:sp>
      <p:sp>
        <p:nvSpPr>
          <p:cNvPr id="19" name="Unvan 1"/>
          <p:cNvSpPr txBox="1">
            <a:spLocks/>
          </p:cNvSpPr>
          <p:nvPr/>
        </p:nvSpPr>
        <p:spPr>
          <a:xfrm>
            <a:off x="457250" y="4970115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Unvan 1"/>
          <p:cNvSpPr txBox="1">
            <a:spLocks/>
          </p:cNvSpPr>
          <p:nvPr/>
        </p:nvSpPr>
        <p:spPr>
          <a:xfrm>
            <a:off x="2221941" y="4979176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Worse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Düz Ok Bağlayıcısı 20"/>
          <p:cNvCxnSpPr/>
          <p:nvPr/>
        </p:nvCxnSpPr>
        <p:spPr>
          <a:xfrm flipV="1">
            <a:off x="2221941" y="5205996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nvan 1"/>
          <p:cNvSpPr txBox="1">
            <a:spLocks/>
          </p:cNvSpPr>
          <p:nvPr/>
        </p:nvSpPr>
        <p:spPr>
          <a:xfrm>
            <a:off x="548833" y="5318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(Kötü)</a:t>
            </a:r>
          </a:p>
        </p:txBody>
      </p:sp>
      <p:sp>
        <p:nvSpPr>
          <p:cNvPr id="23" name="Unvan 1"/>
          <p:cNvSpPr txBox="1">
            <a:spLocks/>
          </p:cNvSpPr>
          <p:nvPr/>
        </p:nvSpPr>
        <p:spPr>
          <a:xfrm>
            <a:off x="2537271" y="5318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(Daha kötü)</a:t>
            </a:r>
          </a:p>
        </p:txBody>
      </p:sp>
      <p:sp>
        <p:nvSpPr>
          <p:cNvPr id="24" name="Unvan 1"/>
          <p:cNvSpPr txBox="1">
            <a:spLocks/>
          </p:cNvSpPr>
          <p:nvPr/>
        </p:nvSpPr>
        <p:spPr>
          <a:xfrm>
            <a:off x="4818041" y="4041115"/>
            <a:ext cx="224375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Many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Unvan 1"/>
          <p:cNvSpPr txBox="1">
            <a:spLocks/>
          </p:cNvSpPr>
          <p:nvPr/>
        </p:nvSpPr>
        <p:spPr>
          <a:xfrm>
            <a:off x="6761528" y="4050176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 flipV="1">
            <a:off x="6761528" y="4276996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Unvan 1"/>
          <p:cNvSpPr txBox="1">
            <a:spLocks/>
          </p:cNvSpPr>
          <p:nvPr/>
        </p:nvSpPr>
        <p:spPr>
          <a:xfrm>
            <a:off x="5003606" y="4389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(Çok)</a:t>
            </a:r>
          </a:p>
        </p:txBody>
      </p:sp>
      <p:sp>
        <p:nvSpPr>
          <p:cNvPr id="28" name="Unvan 1"/>
          <p:cNvSpPr txBox="1">
            <a:spLocks/>
          </p:cNvSpPr>
          <p:nvPr/>
        </p:nvSpPr>
        <p:spPr>
          <a:xfrm>
            <a:off x="7076858" y="4389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(Daha çok)</a:t>
            </a:r>
          </a:p>
        </p:txBody>
      </p:sp>
      <p:sp>
        <p:nvSpPr>
          <p:cNvPr id="29" name="Unvan 1"/>
          <p:cNvSpPr txBox="1">
            <a:spLocks/>
          </p:cNvSpPr>
          <p:nvPr/>
        </p:nvSpPr>
        <p:spPr>
          <a:xfrm>
            <a:off x="4966133" y="4970115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Little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Unvan 1"/>
          <p:cNvSpPr txBox="1">
            <a:spLocks/>
          </p:cNvSpPr>
          <p:nvPr/>
        </p:nvSpPr>
        <p:spPr>
          <a:xfrm>
            <a:off x="6730824" y="4979176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Düz Ok Bağlayıcısı 30"/>
          <p:cNvCxnSpPr/>
          <p:nvPr/>
        </p:nvCxnSpPr>
        <p:spPr>
          <a:xfrm flipV="1">
            <a:off x="6730824" y="5205996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Unvan 1"/>
          <p:cNvSpPr txBox="1">
            <a:spLocks/>
          </p:cNvSpPr>
          <p:nvPr/>
        </p:nvSpPr>
        <p:spPr>
          <a:xfrm>
            <a:off x="5057716" y="5318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(Az)</a:t>
            </a:r>
          </a:p>
        </p:txBody>
      </p:sp>
      <p:sp>
        <p:nvSpPr>
          <p:cNvPr id="33" name="Unvan 1"/>
          <p:cNvSpPr txBox="1">
            <a:spLocks/>
          </p:cNvSpPr>
          <p:nvPr/>
        </p:nvSpPr>
        <p:spPr>
          <a:xfrm>
            <a:off x="7046154" y="5318127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(Daha az)</a:t>
            </a:r>
          </a:p>
        </p:txBody>
      </p:sp>
      <p:sp>
        <p:nvSpPr>
          <p:cNvPr id="34" name="Unvan 1"/>
          <p:cNvSpPr txBox="1">
            <a:spLocks/>
          </p:cNvSpPr>
          <p:nvPr/>
        </p:nvSpPr>
        <p:spPr>
          <a:xfrm>
            <a:off x="8645965" y="4395749"/>
            <a:ext cx="160536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Unvan 1"/>
          <p:cNvSpPr txBox="1">
            <a:spLocks/>
          </p:cNvSpPr>
          <p:nvPr/>
        </p:nvSpPr>
        <p:spPr>
          <a:xfrm>
            <a:off x="9951064" y="4404810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Düz Ok Bağlayıcısı 35"/>
          <p:cNvCxnSpPr/>
          <p:nvPr/>
        </p:nvCxnSpPr>
        <p:spPr>
          <a:xfrm flipV="1">
            <a:off x="9951064" y="4631630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Unvan 1"/>
          <p:cNvSpPr txBox="1">
            <a:spLocks/>
          </p:cNvSpPr>
          <p:nvPr/>
        </p:nvSpPr>
        <p:spPr>
          <a:xfrm>
            <a:off x="8509288" y="4734233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(Uzak)</a:t>
            </a:r>
          </a:p>
        </p:txBody>
      </p:sp>
      <p:sp>
        <p:nvSpPr>
          <p:cNvPr id="38" name="Unvan 1"/>
          <p:cNvSpPr txBox="1">
            <a:spLocks/>
          </p:cNvSpPr>
          <p:nvPr/>
        </p:nvSpPr>
        <p:spPr>
          <a:xfrm>
            <a:off x="10266394" y="4743761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(Daha uzak)</a:t>
            </a:r>
          </a:p>
        </p:txBody>
      </p:sp>
    </p:spTree>
    <p:extLst>
      <p:ext uri="{BB962C8B-B14F-4D97-AF65-F5344CB8AC3E}">
        <p14:creationId xmlns:p14="http://schemas.microsoft.com/office/powerpoint/2010/main" val="363072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7" grpId="0"/>
      <p:bldP spid="3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960584" y="2696707"/>
            <a:ext cx="10614527" cy="64727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İki şey karşılaştırırken sıfattan sonra her zaman </a:t>
            </a:r>
            <a:r>
              <a:rPr lang="tr-T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tr-TR" sz="28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tr-TR" sz="28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ifadesi kullanılır.</a:t>
            </a: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2255349" y="3343981"/>
            <a:ext cx="7793426" cy="55941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crowded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town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3224807" y="3925829"/>
            <a:ext cx="585450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Sally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shorter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Lina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Çift Köşeli Ayraç 4"/>
          <p:cNvSpPr/>
          <p:nvPr/>
        </p:nvSpPr>
        <p:spPr>
          <a:xfrm>
            <a:off x="960584" y="2696707"/>
            <a:ext cx="10614526" cy="635268"/>
          </a:xfrm>
          <a:prstGeom prst="bracketPair">
            <a:avLst/>
          </a:prstGeom>
          <a:ln w="28575">
            <a:solidFill>
              <a:srgbClr val="9EA9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8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208882" y="0"/>
            <a:ext cx="5774237" cy="71118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tr-TR" sz="4000" b="1" dirty="0" smtClean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5159082" y="1273709"/>
            <a:ext cx="615546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Burak is </a:t>
            </a:r>
            <a:r>
              <a:rPr lang="tr-T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Halil.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5457465" y="1581580"/>
            <a:ext cx="4887262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(Burak, Halil’den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uzundur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6788638" y="1244703"/>
            <a:ext cx="1364513" cy="39729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taller</a:t>
            </a:r>
            <a:endParaRPr lang="tr-T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5159082" y="2233531"/>
            <a:ext cx="622011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Halil is </a:t>
            </a:r>
            <a:r>
              <a:rPr lang="tr-T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Burak.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5457465" y="2541402"/>
            <a:ext cx="46932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(Halil, Burak’tan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kısadır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6536583" y="2190473"/>
            <a:ext cx="1364513" cy="39729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shorter</a:t>
            </a:r>
            <a:endParaRPr lang="tr-T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5159081" y="3945224"/>
            <a:ext cx="635866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Elephant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tr-T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Mouse.</a:t>
            </a: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5457465" y="4253095"/>
            <a:ext cx="46932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(Fil, </a:t>
            </a:r>
            <a:r>
              <a:rPr lang="tr-T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Fare’den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büyüktür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7121857" y="3885339"/>
            <a:ext cx="1364513" cy="39729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bigger</a:t>
            </a:r>
            <a:endParaRPr lang="tr-T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Unvan 1"/>
          <p:cNvSpPr txBox="1">
            <a:spLocks/>
          </p:cNvSpPr>
          <p:nvPr/>
        </p:nvSpPr>
        <p:spPr>
          <a:xfrm>
            <a:off x="5159081" y="4998243"/>
            <a:ext cx="615546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Mouse is </a:t>
            </a:r>
            <a:r>
              <a:rPr lang="tr-T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Elephant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Unvan 1"/>
          <p:cNvSpPr txBox="1">
            <a:spLocks/>
          </p:cNvSpPr>
          <p:nvPr/>
        </p:nvSpPr>
        <p:spPr>
          <a:xfrm>
            <a:off x="5457465" y="5306114"/>
            <a:ext cx="437002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(Fare, </a:t>
            </a:r>
            <a:r>
              <a:rPr lang="tr-T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Fil’den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küçüktür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14" name="Unvan 1"/>
          <p:cNvSpPr txBox="1">
            <a:spLocks/>
          </p:cNvSpPr>
          <p:nvPr/>
        </p:nvSpPr>
        <p:spPr>
          <a:xfrm>
            <a:off x="6886027" y="4953530"/>
            <a:ext cx="1364513" cy="39729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smaller</a:t>
            </a:r>
            <a:endParaRPr lang="tr-T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81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5293836" y="1181085"/>
            <a:ext cx="568820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Zeynep is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happier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Ela.</a:t>
            </a: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5592219" y="1517831"/>
            <a:ext cx="473403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(Zeynep, Ela’dan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mutludur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5293836" y="2087553"/>
            <a:ext cx="568820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 is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sadder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Zeynep.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5592219" y="2424299"/>
            <a:ext cx="473403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(Ela, </a:t>
            </a:r>
            <a:r>
              <a:rPr lang="tr-T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Zeynep’den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üzgündür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5293836" y="4121183"/>
            <a:ext cx="568820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Hakan is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fatter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Tuna.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5592219" y="4457929"/>
            <a:ext cx="504369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(Hakan, Tuna’dan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şişmandır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5293836" y="5027651"/>
            <a:ext cx="534207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Tuna is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slimmer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Hakan.</a:t>
            </a: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5592219" y="5364397"/>
            <a:ext cx="486356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(Tuna, Hakan’dan </a:t>
            </a:r>
            <a:r>
              <a:rPr lang="tr-TR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zayıftır</a:t>
            </a:r>
            <a:r>
              <a:rPr lang="tr-T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4552018" y="133155"/>
            <a:ext cx="5774237" cy="71118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i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It’s</a:t>
            </a:r>
            <a:r>
              <a:rPr lang="tr-TR" sz="4000" b="1" i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i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tr-TR" sz="4000" b="1" i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i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turn</a:t>
            </a:r>
            <a:r>
              <a:rPr lang="tr-TR" sz="4000" b="1" i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165090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1065874" y="1877542"/>
            <a:ext cx="10060253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5000"/>
              </a:lnSpc>
            </a:pPr>
            <a:r>
              <a:rPr lang="tr-TR" sz="115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Superlatives</a:t>
            </a:r>
            <a:endParaRPr lang="tr-TR" sz="11500" b="1" dirty="0">
              <a:solidFill>
                <a:srgbClr val="1929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412580" y="3732769"/>
            <a:ext cx="5366839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smtClean="0">
                <a:solidFill>
                  <a:srgbClr val="7B8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(Üstünlük belirten Sıfatlar)</a:t>
            </a:r>
            <a:endParaRPr lang="tr-TR" sz="3600" dirty="0">
              <a:solidFill>
                <a:srgbClr val="7B85C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38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4033014" y="714299"/>
            <a:ext cx="412597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(Neden Kullanırız?) </a:t>
            </a:r>
            <a:endParaRPr lang="tr-TR" sz="2400" dirty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208882" y="174177"/>
            <a:ext cx="5774237" cy="71118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tr-TR" sz="40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it? 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662192" y="1384996"/>
            <a:ext cx="10772426" cy="110316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şeyin </a:t>
            </a:r>
            <a:r>
              <a:rPr lang="tr-TR" sz="2800" b="1" u="sng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tr-T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hızlı, </a:t>
            </a:r>
            <a:r>
              <a:rPr lang="tr-TR" sz="2800" b="1" u="sng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tr-T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yavaş, </a:t>
            </a:r>
            <a:r>
              <a:rPr lang="tr-TR" sz="2800" b="1" u="sng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tr-T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büyük vs. olduğunu ifade etmek için </a:t>
            </a:r>
            <a:r>
              <a:rPr lang="tr-TR" sz="28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tr-TR" sz="2800" b="1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superlative</a:t>
            </a:r>
            <a:r>
              <a:rPr lang="tr-TR" sz="2800" b="1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tr-T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yapısını kullanırız.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5305426" y="3420143"/>
            <a:ext cx="6609484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Cheetah is </a:t>
            </a:r>
            <a:r>
              <a:rPr lang="en-US" sz="2400" b="1" dirty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fastest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these animals.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5850371" y="3775109"/>
            <a:ext cx="551959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(Çita bu hayvanların </a:t>
            </a:r>
            <a:r>
              <a:rPr lang="tr-TR" sz="2000" b="1" dirty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hızlısıdır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tr-T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5305427" y="4449690"/>
            <a:ext cx="6609482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Turtle is </a:t>
            </a:r>
            <a:r>
              <a:rPr lang="en-US" sz="2400" b="1" dirty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slowest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these animals.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6000135" y="4804656"/>
            <a:ext cx="5220064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(Kaplumbağa bu hayvanların </a:t>
            </a:r>
            <a:r>
              <a:rPr lang="tr-TR" sz="2000" b="1" dirty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yavaşıdır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tr-T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528301" y="5649300"/>
            <a:ext cx="2214899" cy="705318"/>
          </a:xfrm>
          <a:prstGeom prst="homePlate">
            <a:avLst/>
          </a:prstGeom>
          <a:ln w="28575">
            <a:solidFill>
              <a:srgbClr val="9EA9EC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Rabbit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runs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endParaRPr lang="tr-T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tr-T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</a:t>
            </a:r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km/h.</a:t>
            </a:r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3479746" y="5649300"/>
            <a:ext cx="2214899" cy="705318"/>
          </a:xfrm>
          <a:prstGeom prst="homePlate">
            <a:avLst/>
          </a:prstGeom>
          <a:ln w="28575">
            <a:solidFill>
              <a:srgbClr val="9EA9EC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Turtle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moves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endParaRPr lang="tr-TR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tr-T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km/h.</a:t>
            </a:r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2180510" y="3536101"/>
            <a:ext cx="2214899" cy="699990"/>
          </a:xfrm>
          <a:prstGeom prst="homePlate">
            <a:avLst/>
          </a:prstGeom>
          <a:ln w="28575">
            <a:solidFill>
              <a:srgbClr val="9EA9EC"/>
            </a:solidFill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Cheetah runs at </a:t>
            </a:r>
            <a:r>
              <a:rPr lang="da-DK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 km/h.</a:t>
            </a:r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21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1010379" y="556763"/>
            <a:ext cx="10118103" cy="69384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sıfat </a:t>
            </a:r>
            <a:r>
              <a:rPr lang="tr-TR" sz="2600" u="sng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BİR HECELİ İSE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sıfatın sonuna </a:t>
            </a:r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 -</a:t>
            </a:r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»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eki eklenir. </a:t>
            </a: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1314459" y="1228614"/>
            <a:ext cx="1351678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2648671" y="1228613"/>
            <a:ext cx="140494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</a:t>
            </a:r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4394298" y="1228614"/>
            <a:ext cx="106700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5720686" y="1228614"/>
            <a:ext cx="129805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</a:t>
            </a:r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Düz Ok Bağlayıcısı 6"/>
          <p:cNvCxnSpPr/>
          <p:nvPr/>
        </p:nvCxnSpPr>
        <p:spPr>
          <a:xfrm flipV="1">
            <a:off x="2365873" y="1464495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V="1">
            <a:off x="5293015" y="1461591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Unvan 1"/>
          <p:cNvSpPr txBox="1">
            <a:spLocks/>
          </p:cNvSpPr>
          <p:nvPr/>
        </p:nvSpPr>
        <p:spPr>
          <a:xfrm>
            <a:off x="7042651" y="1228613"/>
            <a:ext cx="1213820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Fast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8597158" y="1228613"/>
            <a:ext cx="147806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</a:t>
            </a:r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Düz Ok Bağlayıcısı 10"/>
          <p:cNvCxnSpPr/>
          <p:nvPr/>
        </p:nvCxnSpPr>
        <p:spPr>
          <a:xfrm flipV="1">
            <a:off x="8154505" y="1461589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Unvan 1"/>
          <p:cNvSpPr txBox="1">
            <a:spLocks/>
          </p:cNvSpPr>
          <p:nvPr/>
        </p:nvSpPr>
        <p:spPr>
          <a:xfrm>
            <a:off x="995957" y="1779307"/>
            <a:ext cx="10800621" cy="122056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sıfat </a:t>
            </a:r>
            <a:r>
              <a:rPr lang="tr-TR" sz="2600" u="sng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İKİ VEYA DAHA FAZLA HECELİ İSE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sıfatın başına </a:t>
            </a:r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ifadesi getirilir. </a:t>
            </a:r>
          </a:p>
        </p:txBody>
      </p:sp>
      <p:sp>
        <p:nvSpPr>
          <p:cNvPr id="13" name="Unvan 1"/>
          <p:cNvSpPr txBox="1">
            <a:spLocks/>
          </p:cNvSpPr>
          <p:nvPr/>
        </p:nvSpPr>
        <p:spPr>
          <a:xfrm>
            <a:off x="1214693" y="2684467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Beautiful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Unvan 1"/>
          <p:cNvSpPr txBox="1">
            <a:spLocks/>
          </p:cNvSpPr>
          <p:nvPr/>
        </p:nvSpPr>
        <p:spPr>
          <a:xfrm>
            <a:off x="3262181" y="2684466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beautiful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Düz Ok Bağlayıcısı 14"/>
          <p:cNvCxnSpPr/>
          <p:nvPr/>
        </p:nvCxnSpPr>
        <p:spPr>
          <a:xfrm flipV="1">
            <a:off x="2979384" y="2920348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Unvan 1"/>
          <p:cNvSpPr txBox="1">
            <a:spLocks/>
          </p:cNvSpPr>
          <p:nvPr/>
        </p:nvSpPr>
        <p:spPr>
          <a:xfrm>
            <a:off x="6251226" y="2684467"/>
            <a:ext cx="1662346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Dangerous</a:t>
            </a:r>
          </a:p>
        </p:txBody>
      </p:sp>
      <p:sp>
        <p:nvSpPr>
          <p:cNvPr id="17" name="Unvan 1"/>
          <p:cNvSpPr txBox="1">
            <a:spLocks/>
          </p:cNvSpPr>
          <p:nvPr/>
        </p:nvSpPr>
        <p:spPr>
          <a:xfrm>
            <a:off x="8254259" y="2684467"/>
            <a:ext cx="240402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dangerous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Düz Ok Bağlayıcısı 17"/>
          <p:cNvCxnSpPr/>
          <p:nvPr/>
        </p:nvCxnSpPr>
        <p:spPr>
          <a:xfrm flipV="1">
            <a:off x="7811606" y="2917443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Unvan 1"/>
          <p:cNvSpPr txBox="1">
            <a:spLocks/>
          </p:cNvSpPr>
          <p:nvPr/>
        </p:nvSpPr>
        <p:spPr>
          <a:xfrm>
            <a:off x="1306276" y="3032479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(Güzel)</a:t>
            </a:r>
          </a:p>
        </p:txBody>
      </p:sp>
      <p:sp>
        <p:nvSpPr>
          <p:cNvPr id="20" name="Unvan 1"/>
          <p:cNvSpPr txBox="1">
            <a:spLocks/>
          </p:cNvSpPr>
          <p:nvPr/>
        </p:nvSpPr>
        <p:spPr>
          <a:xfrm>
            <a:off x="3562445" y="3030791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güzel)</a:t>
            </a:r>
          </a:p>
        </p:txBody>
      </p:sp>
      <p:sp>
        <p:nvSpPr>
          <p:cNvPr id="21" name="Unvan 1"/>
          <p:cNvSpPr txBox="1">
            <a:spLocks/>
          </p:cNvSpPr>
          <p:nvPr/>
        </p:nvSpPr>
        <p:spPr>
          <a:xfrm>
            <a:off x="6140180" y="3031772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(Tehlikeli)</a:t>
            </a:r>
          </a:p>
        </p:txBody>
      </p:sp>
      <p:sp>
        <p:nvSpPr>
          <p:cNvPr id="22" name="Unvan 1"/>
          <p:cNvSpPr txBox="1">
            <a:spLocks/>
          </p:cNvSpPr>
          <p:nvPr/>
        </p:nvSpPr>
        <p:spPr>
          <a:xfrm>
            <a:off x="8156402" y="3030788"/>
            <a:ext cx="237010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tehlikeli)</a:t>
            </a:r>
          </a:p>
        </p:txBody>
      </p:sp>
      <p:sp>
        <p:nvSpPr>
          <p:cNvPr id="23" name="Unvan 1"/>
          <p:cNvSpPr txBox="1">
            <a:spLocks/>
          </p:cNvSpPr>
          <p:nvPr/>
        </p:nvSpPr>
        <p:spPr>
          <a:xfrm>
            <a:off x="1010379" y="3440023"/>
            <a:ext cx="10118103" cy="110316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Bazı sıfatlar düzensizdir ve bu kurallara uymaz.</a:t>
            </a:r>
          </a:p>
        </p:txBody>
      </p:sp>
      <p:sp>
        <p:nvSpPr>
          <p:cNvPr id="24" name="Unvan 1"/>
          <p:cNvSpPr txBox="1">
            <a:spLocks/>
          </p:cNvSpPr>
          <p:nvPr/>
        </p:nvSpPr>
        <p:spPr>
          <a:xfrm>
            <a:off x="429840" y="4305313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Unvan 1"/>
          <p:cNvSpPr txBox="1">
            <a:spLocks/>
          </p:cNvSpPr>
          <p:nvPr/>
        </p:nvSpPr>
        <p:spPr>
          <a:xfrm>
            <a:off x="2194531" y="4314374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Best</a:t>
            </a:r>
          </a:p>
        </p:txBody>
      </p:sp>
      <p:cxnSp>
        <p:nvCxnSpPr>
          <p:cNvPr id="26" name="Düz Ok Bağlayıcısı 25"/>
          <p:cNvCxnSpPr/>
          <p:nvPr/>
        </p:nvCxnSpPr>
        <p:spPr>
          <a:xfrm flipV="1">
            <a:off x="2194531" y="4541194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Unvan 1"/>
          <p:cNvSpPr txBox="1">
            <a:spLocks/>
          </p:cNvSpPr>
          <p:nvPr/>
        </p:nvSpPr>
        <p:spPr>
          <a:xfrm>
            <a:off x="521423" y="4653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(İyi)</a:t>
            </a:r>
          </a:p>
        </p:txBody>
      </p:sp>
      <p:sp>
        <p:nvSpPr>
          <p:cNvPr id="28" name="Unvan 1"/>
          <p:cNvSpPr txBox="1">
            <a:spLocks/>
          </p:cNvSpPr>
          <p:nvPr/>
        </p:nvSpPr>
        <p:spPr>
          <a:xfrm>
            <a:off x="2509861" y="4653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iyi)</a:t>
            </a:r>
          </a:p>
        </p:txBody>
      </p:sp>
      <p:sp>
        <p:nvSpPr>
          <p:cNvPr id="29" name="Unvan 1"/>
          <p:cNvSpPr txBox="1">
            <a:spLocks/>
          </p:cNvSpPr>
          <p:nvPr/>
        </p:nvSpPr>
        <p:spPr>
          <a:xfrm>
            <a:off x="429840" y="5234313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Unvan 1"/>
          <p:cNvSpPr txBox="1">
            <a:spLocks/>
          </p:cNvSpPr>
          <p:nvPr/>
        </p:nvSpPr>
        <p:spPr>
          <a:xfrm>
            <a:off x="2194531" y="5243374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Düz Ok Bağlayıcısı 30"/>
          <p:cNvCxnSpPr/>
          <p:nvPr/>
        </p:nvCxnSpPr>
        <p:spPr>
          <a:xfrm flipV="1">
            <a:off x="2194531" y="5470194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Unvan 1"/>
          <p:cNvSpPr txBox="1">
            <a:spLocks/>
          </p:cNvSpPr>
          <p:nvPr/>
        </p:nvSpPr>
        <p:spPr>
          <a:xfrm>
            <a:off x="521423" y="5582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(Kötü)</a:t>
            </a:r>
          </a:p>
        </p:txBody>
      </p:sp>
      <p:sp>
        <p:nvSpPr>
          <p:cNvPr id="33" name="Unvan 1"/>
          <p:cNvSpPr txBox="1">
            <a:spLocks/>
          </p:cNvSpPr>
          <p:nvPr/>
        </p:nvSpPr>
        <p:spPr>
          <a:xfrm>
            <a:off x="2509861" y="5582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kötü)</a:t>
            </a:r>
          </a:p>
        </p:txBody>
      </p:sp>
      <p:sp>
        <p:nvSpPr>
          <p:cNvPr id="34" name="Unvan 1"/>
          <p:cNvSpPr txBox="1">
            <a:spLocks/>
          </p:cNvSpPr>
          <p:nvPr/>
        </p:nvSpPr>
        <p:spPr>
          <a:xfrm>
            <a:off x="4790631" y="4305313"/>
            <a:ext cx="2243751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Many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Unvan 1"/>
          <p:cNvSpPr txBox="1">
            <a:spLocks/>
          </p:cNvSpPr>
          <p:nvPr/>
        </p:nvSpPr>
        <p:spPr>
          <a:xfrm>
            <a:off x="6734118" y="4314374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Düz Ok Bağlayıcısı 35"/>
          <p:cNvCxnSpPr/>
          <p:nvPr/>
        </p:nvCxnSpPr>
        <p:spPr>
          <a:xfrm flipV="1">
            <a:off x="6734118" y="4541194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Unvan 1"/>
          <p:cNvSpPr txBox="1">
            <a:spLocks/>
          </p:cNvSpPr>
          <p:nvPr/>
        </p:nvSpPr>
        <p:spPr>
          <a:xfrm>
            <a:off x="4976196" y="4653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(Çok)</a:t>
            </a:r>
          </a:p>
        </p:txBody>
      </p:sp>
      <p:sp>
        <p:nvSpPr>
          <p:cNvPr id="38" name="Unvan 1"/>
          <p:cNvSpPr txBox="1">
            <a:spLocks/>
          </p:cNvSpPr>
          <p:nvPr/>
        </p:nvSpPr>
        <p:spPr>
          <a:xfrm>
            <a:off x="7049448" y="4653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çok)</a:t>
            </a:r>
          </a:p>
        </p:txBody>
      </p:sp>
      <p:sp>
        <p:nvSpPr>
          <p:cNvPr id="39" name="Unvan 1"/>
          <p:cNvSpPr txBox="1">
            <a:spLocks/>
          </p:cNvSpPr>
          <p:nvPr/>
        </p:nvSpPr>
        <p:spPr>
          <a:xfrm>
            <a:off x="4938723" y="5234313"/>
            <a:ext cx="2064955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Little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Unvan 1"/>
          <p:cNvSpPr txBox="1">
            <a:spLocks/>
          </p:cNvSpPr>
          <p:nvPr/>
        </p:nvSpPr>
        <p:spPr>
          <a:xfrm>
            <a:off x="6703414" y="5243374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Düz Ok Bağlayıcısı 40"/>
          <p:cNvCxnSpPr/>
          <p:nvPr/>
        </p:nvCxnSpPr>
        <p:spPr>
          <a:xfrm flipV="1">
            <a:off x="6703414" y="5470194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Unvan 1"/>
          <p:cNvSpPr txBox="1">
            <a:spLocks/>
          </p:cNvSpPr>
          <p:nvPr/>
        </p:nvSpPr>
        <p:spPr>
          <a:xfrm>
            <a:off x="5030306" y="5582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(Az)</a:t>
            </a:r>
          </a:p>
        </p:txBody>
      </p:sp>
      <p:sp>
        <p:nvSpPr>
          <p:cNvPr id="43" name="Unvan 1"/>
          <p:cNvSpPr txBox="1">
            <a:spLocks/>
          </p:cNvSpPr>
          <p:nvPr/>
        </p:nvSpPr>
        <p:spPr>
          <a:xfrm>
            <a:off x="7018744" y="5582325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az)</a:t>
            </a:r>
          </a:p>
        </p:txBody>
      </p:sp>
      <p:sp>
        <p:nvSpPr>
          <p:cNvPr id="44" name="Unvan 1"/>
          <p:cNvSpPr txBox="1">
            <a:spLocks/>
          </p:cNvSpPr>
          <p:nvPr/>
        </p:nvSpPr>
        <p:spPr>
          <a:xfrm>
            <a:off x="8618555" y="4659947"/>
            <a:ext cx="160536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Unvan 1"/>
          <p:cNvSpPr txBox="1">
            <a:spLocks/>
          </p:cNvSpPr>
          <p:nvPr/>
        </p:nvSpPr>
        <p:spPr>
          <a:xfrm>
            <a:off x="9923654" y="4669008"/>
            <a:ext cx="2492099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7585E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Furthest</a:t>
            </a:r>
            <a:endParaRPr lang="tr-TR" sz="2400" dirty="0" smtClean="0">
              <a:solidFill>
                <a:srgbClr val="7585E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Düz Ok Bağlayıcısı 45"/>
          <p:cNvCxnSpPr/>
          <p:nvPr/>
        </p:nvCxnSpPr>
        <p:spPr>
          <a:xfrm flipV="1">
            <a:off x="9923654" y="4895828"/>
            <a:ext cx="463315" cy="1"/>
          </a:xfrm>
          <a:prstGeom prst="straightConnector1">
            <a:avLst/>
          </a:prstGeom>
          <a:ln w="38100">
            <a:solidFill>
              <a:srgbClr val="9EA9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Unvan 1"/>
          <p:cNvSpPr txBox="1">
            <a:spLocks/>
          </p:cNvSpPr>
          <p:nvPr/>
        </p:nvSpPr>
        <p:spPr>
          <a:xfrm>
            <a:off x="8481878" y="4998431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(Uzak)</a:t>
            </a:r>
          </a:p>
        </p:txBody>
      </p:sp>
      <p:sp>
        <p:nvSpPr>
          <p:cNvPr id="48" name="Unvan 1"/>
          <p:cNvSpPr txBox="1">
            <a:spLocks/>
          </p:cNvSpPr>
          <p:nvPr/>
        </p:nvSpPr>
        <p:spPr>
          <a:xfrm>
            <a:off x="10238984" y="5007959"/>
            <a:ext cx="1884437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uzak)</a:t>
            </a:r>
          </a:p>
        </p:txBody>
      </p:sp>
    </p:spTree>
    <p:extLst>
      <p:ext uri="{BB962C8B-B14F-4D97-AF65-F5344CB8AC3E}">
        <p14:creationId xmlns:p14="http://schemas.microsoft.com/office/powerpoint/2010/main" val="71456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  <p:bldP spid="10" grpId="0"/>
      <p:bldP spid="12" grpId="0"/>
      <p:bldP spid="13" grpId="0"/>
      <p:bldP spid="14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960584" y="2696707"/>
            <a:ext cx="10614527" cy="64727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Üstünlük belirten sıfatlardan önce her zaman </a:t>
            </a:r>
            <a:r>
              <a:rPr lang="tr-TR" sz="28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 </a:t>
            </a:r>
            <a:r>
              <a:rPr lang="tr-TR" sz="2800" b="1" dirty="0" err="1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800" b="1" dirty="0" smtClean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» </a:t>
            </a: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ifadesi kullanılır.</a:t>
            </a: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2255349" y="3343981"/>
            <a:ext cx="7793426" cy="55941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cheetah is </a:t>
            </a:r>
            <a:r>
              <a:rPr lang="en-US" sz="24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fastest animal on land.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3091080" y="3915406"/>
            <a:ext cx="6353533" cy="46595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tr-TR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turtle is </a:t>
            </a:r>
            <a:r>
              <a:rPr lang="en-US" sz="2400" b="1" dirty="0">
                <a:solidFill>
                  <a:srgbClr val="1929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slowest animal here.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Çift Köşeli Ayraç 4"/>
          <p:cNvSpPr/>
          <p:nvPr/>
        </p:nvSpPr>
        <p:spPr>
          <a:xfrm>
            <a:off x="960584" y="2696707"/>
            <a:ext cx="10614526" cy="635268"/>
          </a:xfrm>
          <a:prstGeom prst="bracketPair">
            <a:avLst/>
          </a:prstGeom>
          <a:ln w="28575">
            <a:solidFill>
              <a:srgbClr val="9EA9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sz="2000">
              <a:solidFill>
                <a:srgbClr val="79155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9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469" y="3208872"/>
            <a:ext cx="2605765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51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1556</Words>
  <Application>Microsoft Office PowerPoint</Application>
  <PresentationFormat>Geniş ekran</PresentationFormat>
  <Paragraphs>623</Paragraphs>
  <Slides>86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86</vt:i4>
      </vt:variant>
    </vt:vector>
  </HeadingPairs>
  <TitlesOfParts>
    <vt:vector size="91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TKN EDU</dc:creator>
  <cp:lastModifiedBy>TKN EDU</cp:lastModifiedBy>
  <cp:revision>35</cp:revision>
  <dcterms:created xsi:type="dcterms:W3CDTF">2026-09-19T22:15:03Z</dcterms:created>
  <dcterms:modified xsi:type="dcterms:W3CDTF">2026-09-20T20:26:20Z</dcterms:modified>
</cp:coreProperties>
</file>