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257" r:id="rId3"/>
    <p:sldId id="258" r:id="rId4"/>
    <p:sldId id="298" r:id="rId5"/>
    <p:sldId id="259" r:id="rId6"/>
    <p:sldId id="260" r:id="rId7"/>
    <p:sldId id="261" r:id="rId8"/>
    <p:sldId id="262" r:id="rId9"/>
    <p:sldId id="263" r:id="rId10"/>
    <p:sldId id="299" r:id="rId11"/>
    <p:sldId id="300" r:id="rId12"/>
    <p:sldId id="264" r:id="rId13"/>
    <p:sldId id="265" r:id="rId14"/>
    <p:sldId id="301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0" r:id="rId25"/>
    <p:sldId id="266" r:id="rId26"/>
    <p:sldId id="283" r:id="rId27"/>
    <p:sldId id="284" r:id="rId28"/>
    <p:sldId id="285" r:id="rId29"/>
    <p:sldId id="281" r:id="rId30"/>
    <p:sldId id="287" r:id="rId31"/>
    <p:sldId id="288" r:id="rId32"/>
    <p:sldId id="289" r:id="rId33"/>
    <p:sldId id="296" r:id="rId34"/>
    <p:sldId id="282" r:id="rId35"/>
    <p:sldId id="297" r:id="rId36"/>
    <p:sldId id="290" r:id="rId37"/>
    <p:sldId id="291" r:id="rId38"/>
    <p:sldId id="302" r:id="rId39"/>
    <p:sldId id="292" r:id="rId40"/>
    <p:sldId id="293" r:id="rId41"/>
    <p:sldId id="294" r:id="rId42"/>
    <p:sldId id="295" r:id="rId43"/>
    <p:sldId id="268" r:id="rId44"/>
    <p:sldId id="269" r:id="rId45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376A1"/>
    <a:srgbClr val="6C3E6A"/>
    <a:srgbClr val="DCCADB"/>
    <a:srgbClr val="CBB1CA"/>
    <a:srgbClr val="B995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20" autoAdjust="0"/>
    <p:restoredTop sz="94660"/>
  </p:normalViewPr>
  <p:slideViewPr>
    <p:cSldViewPr snapToGrid="0">
      <p:cViewPr>
        <p:scale>
          <a:sx n="75" d="100"/>
          <a:sy n="75" d="100"/>
        </p:scale>
        <p:origin x="5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84BA0E-DAD7-4EFD-BB9A-D68B495981A5}" type="datetimeFigureOut">
              <a:rPr lang="tr-TR" smtClean="0"/>
              <a:t>4.01.2026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3BD746-52E6-424B-B41C-537C30EAC54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54147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6892B8-C5DC-4949-8D96-CB0955AB394C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34931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5BAA4-87E3-4119-97CF-60ACB6B415B9}" type="slidenum">
              <a:rPr lang="tr-TR" smtClean="0"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690323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5BAA4-87E3-4119-97CF-60ACB6B415B9}" type="slidenum">
              <a:rPr lang="tr-TR" smtClean="0"/>
              <a:t>20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9710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D2F9A-A853-4F7C-9C6C-C90B8F779642}" type="datetimeFigureOut">
              <a:rPr lang="tr-TR" smtClean="0"/>
              <a:t>4.01.2026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F6B0B-313E-4F3F-8370-E80AB8C2C85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03555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D2F9A-A853-4F7C-9C6C-C90B8F779642}" type="datetimeFigureOut">
              <a:rPr lang="tr-TR" smtClean="0"/>
              <a:t>4.01.2026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F6B0B-313E-4F3F-8370-E80AB8C2C85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76787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D2F9A-A853-4F7C-9C6C-C90B8F779642}" type="datetimeFigureOut">
              <a:rPr lang="tr-TR" smtClean="0"/>
              <a:t>4.01.2026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F6B0B-313E-4F3F-8370-E80AB8C2C85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20324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D2F9A-A853-4F7C-9C6C-C90B8F779642}" type="datetimeFigureOut">
              <a:rPr lang="tr-TR" smtClean="0"/>
              <a:t>4.01.2026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F6B0B-313E-4F3F-8370-E80AB8C2C85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4397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D2F9A-A853-4F7C-9C6C-C90B8F779642}" type="datetimeFigureOut">
              <a:rPr lang="tr-TR" smtClean="0"/>
              <a:t>4.01.2026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F6B0B-313E-4F3F-8370-E80AB8C2C85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47324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D2F9A-A853-4F7C-9C6C-C90B8F779642}" type="datetimeFigureOut">
              <a:rPr lang="tr-TR" smtClean="0"/>
              <a:t>4.01.2026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F6B0B-313E-4F3F-8370-E80AB8C2C85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68201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D2F9A-A853-4F7C-9C6C-C90B8F779642}" type="datetimeFigureOut">
              <a:rPr lang="tr-TR" smtClean="0"/>
              <a:t>4.01.2026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F6B0B-313E-4F3F-8370-E80AB8C2C85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01251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D2F9A-A853-4F7C-9C6C-C90B8F779642}" type="datetimeFigureOut">
              <a:rPr lang="tr-TR" smtClean="0"/>
              <a:t>4.01.2026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F6B0B-313E-4F3F-8370-E80AB8C2C85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38544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D2F9A-A853-4F7C-9C6C-C90B8F779642}" type="datetimeFigureOut">
              <a:rPr lang="tr-TR" smtClean="0"/>
              <a:t>4.01.2026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F6B0B-313E-4F3F-8370-E80AB8C2C85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41181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D2F9A-A853-4F7C-9C6C-C90B8F779642}" type="datetimeFigureOut">
              <a:rPr lang="tr-TR" smtClean="0"/>
              <a:t>4.01.2026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F6B0B-313E-4F3F-8370-E80AB8C2C85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3502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D2F9A-A853-4F7C-9C6C-C90B8F779642}" type="datetimeFigureOut">
              <a:rPr lang="tr-TR" smtClean="0"/>
              <a:t>4.01.2026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F6B0B-313E-4F3F-8370-E80AB8C2C85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58396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AD2F9A-A853-4F7C-9C6C-C90B8F779642}" type="datetimeFigureOut">
              <a:rPr lang="tr-TR" smtClean="0"/>
              <a:t>4.01.2026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DF6B0B-313E-4F3F-8370-E80AB8C2C85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01236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tknedu.com/games/5m-4-2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tknedu.com/games/5m-4-3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tknedu.com/games/5m-4-4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tknedu.com/games/5m-4-5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tknedu.com/games/5m-4-1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baamboozle.com/game/3982908" TargetMode="Externa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926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396" y="3208872"/>
            <a:ext cx="2611911" cy="2611911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4651"/>
            <a:ext cx="3311892" cy="62701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84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396" y="3208872"/>
            <a:ext cx="2611911" cy="2611911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4651"/>
            <a:ext cx="3311892" cy="62701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1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389823" y="1735807"/>
            <a:ext cx="11412355" cy="286210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1500" b="1" dirty="0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Daily Objects</a:t>
            </a:r>
            <a:endParaRPr lang="tr-TR" sz="8800" b="1" dirty="0">
              <a:solidFill>
                <a:srgbClr val="6C3E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3648823" y="3671484"/>
            <a:ext cx="4894353" cy="100688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(Gündelik Nesneler)</a:t>
            </a:r>
            <a:endParaRPr lang="tr-TR" sz="3600" dirty="0">
              <a:solidFill>
                <a:srgbClr val="A376A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591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743166" y="3050153"/>
            <a:ext cx="1694902" cy="429167"/>
          </a:xfrm>
          <a:prstGeom prst="roundRect">
            <a:avLst/>
          </a:prstGeom>
          <a:solidFill>
            <a:srgbClr val="DCCADB"/>
          </a:solidFill>
          <a:ln w="25400" cap="flat" cmpd="sng" algn="ctr">
            <a:solidFill>
              <a:srgbClr val="B995B7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Kamera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Yuvarlatılmış Dikdörtgen 2"/>
          <p:cNvSpPr/>
          <p:nvPr/>
        </p:nvSpPr>
        <p:spPr>
          <a:xfrm>
            <a:off x="558802" y="2595732"/>
            <a:ext cx="2063630" cy="454421"/>
          </a:xfrm>
          <a:prstGeom prst="roundRect">
            <a:avLst/>
          </a:prstGeom>
          <a:solidFill>
            <a:srgbClr val="B995B7"/>
          </a:solidFill>
          <a:ln w="25400" cap="flat" cmpd="sng" algn="ctr">
            <a:solidFill>
              <a:srgbClr val="A376A1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Camera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Yuvarlatılmış Dikdörtgen 17"/>
          <p:cNvSpPr/>
          <p:nvPr/>
        </p:nvSpPr>
        <p:spPr>
          <a:xfrm>
            <a:off x="3052170" y="2381148"/>
            <a:ext cx="1694902" cy="429167"/>
          </a:xfrm>
          <a:prstGeom prst="roundRect">
            <a:avLst/>
          </a:prstGeom>
          <a:solidFill>
            <a:srgbClr val="DCCADB"/>
          </a:solidFill>
          <a:ln w="25400" cap="flat" cmpd="sng" algn="ctr">
            <a:solidFill>
              <a:srgbClr val="B995B7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Kutu Oyunu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Yuvarlatılmış Dikdörtgen 18"/>
          <p:cNvSpPr/>
          <p:nvPr/>
        </p:nvSpPr>
        <p:spPr>
          <a:xfrm>
            <a:off x="2867806" y="1926727"/>
            <a:ext cx="2063630" cy="454421"/>
          </a:xfrm>
          <a:prstGeom prst="roundRect">
            <a:avLst/>
          </a:prstGeom>
          <a:solidFill>
            <a:srgbClr val="B995B7"/>
          </a:solidFill>
          <a:ln w="25400" cap="flat" cmpd="sng" algn="ctr">
            <a:solidFill>
              <a:srgbClr val="A376A1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Board Game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Yuvarlatılmış Dikdörtgen 19"/>
          <p:cNvSpPr/>
          <p:nvPr/>
        </p:nvSpPr>
        <p:spPr>
          <a:xfrm>
            <a:off x="5257301" y="2381148"/>
            <a:ext cx="1694902" cy="429167"/>
          </a:xfrm>
          <a:prstGeom prst="roundRect">
            <a:avLst/>
          </a:prstGeom>
          <a:solidFill>
            <a:srgbClr val="DCCADB"/>
          </a:solidFill>
          <a:ln w="25400" cap="flat" cmpd="sng" algn="ctr">
            <a:solidFill>
              <a:srgbClr val="B995B7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Bilgisayar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Yuvarlatılmış Dikdörtgen 20"/>
          <p:cNvSpPr/>
          <p:nvPr/>
        </p:nvSpPr>
        <p:spPr>
          <a:xfrm>
            <a:off x="5072937" y="1926727"/>
            <a:ext cx="2063630" cy="454421"/>
          </a:xfrm>
          <a:prstGeom prst="roundRect">
            <a:avLst/>
          </a:prstGeom>
          <a:solidFill>
            <a:srgbClr val="B995B7"/>
          </a:solidFill>
          <a:ln w="25400" cap="flat" cmpd="sng" algn="ctr">
            <a:solidFill>
              <a:srgbClr val="A376A1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Computer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Yuvarlatılmış Dikdörtgen 21"/>
          <p:cNvSpPr/>
          <p:nvPr/>
        </p:nvSpPr>
        <p:spPr>
          <a:xfrm>
            <a:off x="7462433" y="2381148"/>
            <a:ext cx="1694902" cy="429167"/>
          </a:xfrm>
          <a:prstGeom prst="roundRect">
            <a:avLst/>
          </a:prstGeom>
          <a:solidFill>
            <a:srgbClr val="DCCADB"/>
          </a:solidFill>
          <a:ln w="25400" cap="flat" cmpd="sng" algn="ctr">
            <a:solidFill>
              <a:srgbClr val="B995B7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Radyo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Yuvarlatılmış Dikdörtgen 22"/>
          <p:cNvSpPr/>
          <p:nvPr/>
        </p:nvSpPr>
        <p:spPr>
          <a:xfrm>
            <a:off x="7278069" y="1926727"/>
            <a:ext cx="2063630" cy="454421"/>
          </a:xfrm>
          <a:prstGeom prst="roundRect">
            <a:avLst/>
          </a:prstGeom>
          <a:solidFill>
            <a:srgbClr val="B995B7"/>
          </a:solidFill>
          <a:ln w="25400" cap="flat" cmpd="sng" algn="ctr">
            <a:solidFill>
              <a:srgbClr val="A376A1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Radio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Yuvarlatılmış Dikdörtgen 23"/>
          <p:cNvSpPr/>
          <p:nvPr/>
        </p:nvSpPr>
        <p:spPr>
          <a:xfrm>
            <a:off x="9526063" y="3050153"/>
            <a:ext cx="1694902" cy="429167"/>
          </a:xfrm>
          <a:prstGeom prst="roundRect">
            <a:avLst/>
          </a:prstGeom>
          <a:solidFill>
            <a:srgbClr val="DCCADB"/>
          </a:solidFill>
          <a:ln w="25400" cap="flat" cmpd="sng" algn="ctr">
            <a:solidFill>
              <a:srgbClr val="B995B7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Gitar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Yuvarlatılmış Dikdörtgen 24"/>
          <p:cNvSpPr/>
          <p:nvPr/>
        </p:nvSpPr>
        <p:spPr>
          <a:xfrm>
            <a:off x="9341699" y="2595732"/>
            <a:ext cx="2063630" cy="454421"/>
          </a:xfrm>
          <a:prstGeom prst="roundRect">
            <a:avLst/>
          </a:prstGeom>
          <a:solidFill>
            <a:srgbClr val="B995B7"/>
          </a:solidFill>
          <a:ln w="25400" cap="flat" cmpd="sng" algn="ctr">
            <a:solidFill>
              <a:srgbClr val="A376A1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Guitar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Yuvarlatılmış Dikdörtgen 25"/>
          <p:cNvSpPr/>
          <p:nvPr/>
        </p:nvSpPr>
        <p:spPr>
          <a:xfrm>
            <a:off x="743166" y="6049270"/>
            <a:ext cx="1694902" cy="429167"/>
          </a:xfrm>
          <a:prstGeom prst="roundRect">
            <a:avLst/>
          </a:prstGeom>
          <a:solidFill>
            <a:srgbClr val="DCCADB"/>
          </a:solidFill>
          <a:ln w="25400" cap="flat" cmpd="sng" algn="ctr">
            <a:solidFill>
              <a:srgbClr val="B995B7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zgara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Yuvarlatılmış Dikdörtgen 26"/>
          <p:cNvSpPr/>
          <p:nvPr/>
        </p:nvSpPr>
        <p:spPr>
          <a:xfrm>
            <a:off x="558802" y="5594849"/>
            <a:ext cx="2063630" cy="454421"/>
          </a:xfrm>
          <a:prstGeom prst="roundRect">
            <a:avLst/>
          </a:prstGeom>
          <a:solidFill>
            <a:srgbClr val="B995B7"/>
          </a:solidFill>
          <a:ln w="25400" cap="flat" cmpd="sng" algn="ctr">
            <a:solidFill>
              <a:srgbClr val="A376A1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Barbecue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Yuvarlatılmış Dikdörtgen 27"/>
          <p:cNvSpPr/>
          <p:nvPr/>
        </p:nvSpPr>
        <p:spPr>
          <a:xfrm>
            <a:off x="3052170" y="5000703"/>
            <a:ext cx="1694902" cy="429167"/>
          </a:xfrm>
          <a:prstGeom prst="roundRect">
            <a:avLst/>
          </a:prstGeom>
          <a:solidFill>
            <a:srgbClr val="DCCADB"/>
          </a:solidFill>
          <a:ln w="25400" cap="flat" cmpd="sng" algn="ctr">
            <a:solidFill>
              <a:srgbClr val="B995B7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Araba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Yuvarlatılmış Dikdörtgen 28"/>
          <p:cNvSpPr/>
          <p:nvPr/>
        </p:nvSpPr>
        <p:spPr>
          <a:xfrm>
            <a:off x="2867806" y="4546282"/>
            <a:ext cx="2063630" cy="454421"/>
          </a:xfrm>
          <a:prstGeom prst="roundRect">
            <a:avLst/>
          </a:prstGeom>
          <a:solidFill>
            <a:srgbClr val="B995B7"/>
          </a:solidFill>
          <a:ln w="25400" cap="flat" cmpd="sng" algn="ctr">
            <a:solidFill>
              <a:srgbClr val="A376A1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Car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Yuvarlatılmış Dikdörtgen 29"/>
          <p:cNvSpPr/>
          <p:nvPr/>
        </p:nvSpPr>
        <p:spPr>
          <a:xfrm>
            <a:off x="5257301" y="5000703"/>
            <a:ext cx="1694902" cy="429167"/>
          </a:xfrm>
          <a:prstGeom prst="roundRect">
            <a:avLst/>
          </a:prstGeom>
          <a:solidFill>
            <a:srgbClr val="DCCADB"/>
          </a:solidFill>
          <a:ln w="25400" cap="flat" cmpd="sng" algn="ctr">
            <a:solidFill>
              <a:srgbClr val="B995B7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Çadır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Yuvarlatılmış Dikdörtgen 30"/>
          <p:cNvSpPr/>
          <p:nvPr/>
        </p:nvSpPr>
        <p:spPr>
          <a:xfrm>
            <a:off x="5072937" y="4546282"/>
            <a:ext cx="2063630" cy="454421"/>
          </a:xfrm>
          <a:prstGeom prst="roundRect">
            <a:avLst/>
          </a:prstGeom>
          <a:solidFill>
            <a:srgbClr val="B995B7"/>
          </a:solidFill>
          <a:ln w="25400" cap="flat" cmpd="sng" algn="ctr">
            <a:solidFill>
              <a:srgbClr val="A376A1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Tent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Yuvarlatılmış Dikdörtgen 31"/>
          <p:cNvSpPr/>
          <p:nvPr/>
        </p:nvSpPr>
        <p:spPr>
          <a:xfrm>
            <a:off x="7462433" y="5000703"/>
            <a:ext cx="1694902" cy="429167"/>
          </a:xfrm>
          <a:prstGeom prst="roundRect">
            <a:avLst/>
          </a:prstGeom>
          <a:solidFill>
            <a:srgbClr val="DCCADB"/>
          </a:solidFill>
          <a:ln w="25400" cap="flat" cmpd="sng" algn="ctr">
            <a:solidFill>
              <a:srgbClr val="B995B7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Bisiklet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Yuvarlatılmış Dikdörtgen 32"/>
          <p:cNvSpPr/>
          <p:nvPr/>
        </p:nvSpPr>
        <p:spPr>
          <a:xfrm>
            <a:off x="7278069" y="4546282"/>
            <a:ext cx="2063630" cy="454421"/>
          </a:xfrm>
          <a:prstGeom prst="roundRect">
            <a:avLst/>
          </a:prstGeom>
          <a:solidFill>
            <a:srgbClr val="B995B7"/>
          </a:solidFill>
          <a:ln w="25400" cap="flat" cmpd="sng" algn="ctr">
            <a:solidFill>
              <a:srgbClr val="A376A1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Bicycle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Yuvarlatılmış Dikdörtgen 33"/>
          <p:cNvSpPr/>
          <p:nvPr/>
        </p:nvSpPr>
        <p:spPr>
          <a:xfrm>
            <a:off x="9483201" y="6049270"/>
            <a:ext cx="1694902" cy="429167"/>
          </a:xfrm>
          <a:prstGeom prst="roundRect">
            <a:avLst/>
          </a:prstGeom>
          <a:solidFill>
            <a:srgbClr val="DCCADB"/>
          </a:solidFill>
          <a:ln w="25400" cap="flat" cmpd="sng" algn="ctr">
            <a:solidFill>
              <a:srgbClr val="B995B7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Ayıcık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Yuvarlatılmış Dikdörtgen 34"/>
          <p:cNvSpPr/>
          <p:nvPr/>
        </p:nvSpPr>
        <p:spPr>
          <a:xfrm>
            <a:off x="9298837" y="5594849"/>
            <a:ext cx="2063630" cy="454421"/>
          </a:xfrm>
          <a:prstGeom prst="roundRect">
            <a:avLst/>
          </a:prstGeom>
          <a:solidFill>
            <a:srgbClr val="B995B7"/>
          </a:solidFill>
          <a:ln w="25400" cap="flat" cmpd="sng" algn="ctr">
            <a:solidFill>
              <a:srgbClr val="A376A1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Teddy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bear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021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396" y="3208872"/>
            <a:ext cx="2611911" cy="2611911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4651"/>
            <a:ext cx="3311892" cy="62701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159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1"/>
          <p:cNvSpPr txBox="1">
            <a:spLocks/>
          </p:cNvSpPr>
          <p:nvPr/>
        </p:nvSpPr>
        <p:spPr>
          <a:xfrm>
            <a:off x="1825465" y="916877"/>
            <a:ext cx="8541070" cy="399718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8800" b="1" dirty="0" err="1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Present</a:t>
            </a:r>
            <a:r>
              <a:rPr lang="tr-TR" sz="8800" b="1" dirty="0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8800" b="1" dirty="0" err="1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Continuous</a:t>
            </a:r>
            <a:r>
              <a:rPr lang="tr-TR" sz="8800" b="1" dirty="0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Tense</a:t>
            </a:r>
            <a:endParaRPr lang="tr-TR" sz="7200" b="1" dirty="0">
              <a:solidFill>
                <a:srgbClr val="6C3E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Unvan 1"/>
          <p:cNvSpPr txBox="1">
            <a:spLocks/>
          </p:cNvSpPr>
          <p:nvPr/>
        </p:nvSpPr>
        <p:spPr>
          <a:xfrm>
            <a:off x="3948112" y="4031562"/>
            <a:ext cx="4295776" cy="100688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(Şimdiki Zaman)</a:t>
            </a:r>
            <a:endParaRPr lang="tr-TR" sz="3600" dirty="0">
              <a:solidFill>
                <a:srgbClr val="A376A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49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van 1"/>
          <p:cNvSpPr txBox="1">
            <a:spLocks/>
          </p:cNvSpPr>
          <p:nvPr/>
        </p:nvSpPr>
        <p:spPr>
          <a:xfrm>
            <a:off x="4033015" y="983002"/>
            <a:ext cx="412597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800" dirty="0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(Nerelerde Kullanırız?) </a:t>
            </a:r>
            <a:endParaRPr lang="tr-TR" sz="2800" dirty="0">
              <a:solidFill>
                <a:srgbClr val="A376A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Unvan 1"/>
          <p:cNvSpPr txBox="1">
            <a:spLocks/>
          </p:cNvSpPr>
          <p:nvPr/>
        </p:nvSpPr>
        <p:spPr>
          <a:xfrm>
            <a:off x="3208882" y="465679"/>
            <a:ext cx="5774237" cy="71118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000" b="1" dirty="0" err="1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</a:t>
            </a:r>
            <a:r>
              <a:rPr lang="tr-TR" sz="4000" b="1" dirty="0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tr-TR" sz="4000" b="1" dirty="0" err="1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tr-TR" sz="4000" b="1" dirty="0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4000" b="1" dirty="0" err="1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</a:t>
            </a:r>
            <a:r>
              <a:rPr lang="tr-TR" sz="4000" b="1" dirty="0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it? </a:t>
            </a:r>
          </a:p>
        </p:txBody>
      </p:sp>
      <p:sp>
        <p:nvSpPr>
          <p:cNvPr id="13" name="Unvan 1"/>
          <p:cNvSpPr txBox="1">
            <a:spLocks/>
          </p:cNvSpPr>
          <p:nvPr/>
        </p:nvSpPr>
        <p:spPr>
          <a:xfrm>
            <a:off x="740692" y="1740678"/>
            <a:ext cx="5805926" cy="110316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2800" dirty="0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describe</a:t>
            </a:r>
            <a:r>
              <a:rPr lang="tr-TR" sz="2800" dirty="0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tr-TR" sz="2800" dirty="0" err="1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action</a:t>
            </a:r>
            <a:r>
              <a:rPr lang="tr-TR" sz="2800" dirty="0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</a:t>
            </a:r>
            <a:r>
              <a:rPr lang="en-US" sz="2800" dirty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going on at this </a:t>
            </a:r>
            <a:r>
              <a:rPr lang="en-US" sz="2800" dirty="0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moment</a:t>
            </a:r>
            <a:r>
              <a:rPr lang="tr-TR" sz="2800" dirty="0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1" name="Unvan 1"/>
          <p:cNvSpPr txBox="1">
            <a:spLocks/>
          </p:cNvSpPr>
          <p:nvPr/>
        </p:nvSpPr>
        <p:spPr>
          <a:xfrm>
            <a:off x="961591" y="3063987"/>
            <a:ext cx="490963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400" dirty="0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I am </a:t>
            </a:r>
            <a:r>
              <a:rPr lang="tr-TR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walking</a:t>
            </a:r>
            <a:r>
              <a:rPr 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school</a:t>
            </a:r>
            <a:r>
              <a:rPr 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2" name="Unvan 1"/>
          <p:cNvSpPr txBox="1">
            <a:spLocks/>
          </p:cNvSpPr>
          <p:nvPr/>
        </p:nvSpPr>
        <p:spPr>
          <a:xfrm>
            <a:off x="6399855" y="1889492"/>
            <a:ext cx="5166527" cy="81095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(Şu anda devam eden bir eylemi anlatmak için kullanırız.)</a:t>
            </a:r>
          </a:p>
        </p:txBody>
      </p:sp>
      <p:sp>
        <p:nvSpPr>
          <p:cNvPr id="28" name="Unvan 1"/>
          <p:cNvSpPr txBox="1">
            <a:spLocks/>
          </p:cNvSpPr>
          <p:nvPr/>
        </p:nvSpPr>
        <p:spPr>
          <a:xfrm>
            <a:off x="4446471" y="3059445"/>
            <a:ext cx="420029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(Ben okula yürüyorum.)</a:t>
            </a:r>
          </a:p>
        </p:txBody>
      </p:sp>
      <p:sp>
        <p:nvSpPr>
          <p:cNvPr id="16" name="Unvan 1"/>
          <p:cNvSpPr txBox="1">
            <a:spLocks/>
          </p:cNvSpPr>
          <p:nvPr/>
        </p:nvSpPr>
        <p:spPr>
          <a:xfrm>
            <a:off x="961591" y="3511168"/>
            <a:ext cx="490963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400" dirty="0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I am </a:t>
            </a:r>
            <a:r>
              <a:rPr lang="tr-TR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reading</a:t>
            </a:r>
            <a:r>
              <a:rPr 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tr-TR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book</a:t>
            </a:r>
            <a:r>
              <a:rPr 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7" name="Unvan 1"/>
          <p:cNvSpPr txBox="1">
            <a:spLocks/>
          </p:cNvSpPr>
          <p:nvPr/>
        </p:nvSpPr>
        <p:spPr>
          <a:xfrm>
            <a:off x="4099335" y="3534409"/>
            <a:ext cx="420029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(Ben kitap okuyorum.)</a:t>
            </a:r>
          </a:p>
        </p:txBody>
      </p:sp>
      <p:sp>
        <p:nvSpPr>
          <p:cNvPr id="18" name="Unvan 1"/>
          <p:cNvSpPr txBox="1">
            <a:spLocks/>
          </p:cNvSpPr>
          <p:nvPr/>
        </p:nvSpPr>
        <p:spPr>
          <a:xfrm>
            <a:off x="961591" y="3981305"/>
            <a:ext cx="490963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400" dirty="0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  <a:r>
              <a:rPr 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tr-TR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talking</a:t>
            </a:r>
            <a:r>
              <a:rPr 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teacher</a:t>
            </a:r>
            <a:r>
              <a:rPr 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9" name="Unvan 1"/>
          <p:cNvSpPr txBox="1">
            <a:spLocks/>
          </p:cNvSpPr>
          <p:nvPr/>
        </p:nvSpPr>
        <p:spPr>
          <a:xfrm>
            <a:off x="4894251" y="3986150"/>
            <a:ext cx="420029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 öğretmenle konuşuyor.)</a:t>
            </a:r>
          </a:p>
        </p:txBody>
      </p:sp>
      <p:sp>
        <p:nvSpPr>
          <p:cNvPr id="20" name="Unvan 1"/>
          <p:cNvSpPr txBox="1">
            <a:spLocks/>
          </p:cNvSpPr>
          <p:nvPr/>
        </p:nvSpPr>
        <p:spPr>
          <a:xfrm>
            <a:off x="961591" y="4451442"/>
            <a:ext cx="490963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400" dirty="0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having</a:t>
            </a:r>
            <a:r>
              <a:rPr 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dinner</a:t>
            </a:r>
            <a:r>
              <a:rPr 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now</a:t>
            </a:r>
            <a:r>
              <a:rPr 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3" name="Unvan 1"/>
          <p:cNvSpPr txBox="1">
            <a:spLocks/>
          </p:cNvSpPr>
          <p:nvPr/>
        </p:nvSpPr>
        <p:spPr>
          <a:xfrm>
            <a:off x="4894250" y="4446928"/>
            <a:ext cx="420029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(Biz şuan yemek yiyoruz.)</a:t>
            </a:r>
          </a:p>
        </p:txBody>
      </p:sp>
    </p:spTree>
    <p:extLst>
      <p:ext uri="{BB962C8B-B14F-4D97-AF65-F5344CB8AC3E}">
        <p14:creationId xmlns:p14="http://schemas.microsoft.com/office/powerpoint/2010/main" val="3357501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/>
      <p:bldP spid="22" grpId="0"/>
      <p:bldP spid="28" grpId="0"/>
      <p:bldP spid="16" grpId="0"/>
      <p:bldP spid="17" grpId="0"/>
      <p:bldP spid="18" grpId="0"/>
      <p:bldP spid="19" grpId="0"/>
      <p:bldP spid="20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2887271" y="1387026"/>
            <a:ext cx="6417458" cy="307428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8800" b="1" dirty="0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do </a:t>
            </a:r>
            <a:r>
              <a:rPr lang="tr-TR" sz="8800" b="1" dirty="0" err="1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tr-TR" sz="8800" b="1" dirty="0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8800" b="1" dirty="0" err="1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</a:t>
            </a:r>
            <a:r>
              <a:rPr lang="tr-TR" sz="8800" b="1" dirty="0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it? </a:t>
            </a: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3323024" y="3912815"/>
            <a:ext cx="5545952" cy="131866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000" dirty="0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(Nasıl Kullanırız?) </a:t>
            </a:r>
            <a:endParaRPr lang="tr-TR" sz="4000" dirty="0">
              <a:solidFill>
                <a:srgbClr val="A376A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86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Düz Bağlayıcı 37"/>
          <p:cNvCxnSpPr/>
          <p:nvPr/>
        </p:nvCxnSpPr>
        <p:spPr>
          <a:xfrm>
            <a:off x="4704603" y="1774452"/>
            <a:ext cx="23057" cy="2978452"/>
          </a:xfrm>
          <a:prstGeom prst="line">
            <a:avLst/>
          </a:prstGeom>
          <a:ln w="19050">
            <a:solidFill>
              <a:srgbClr val="6C3E6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Düz Bağlayıcı 16"/>
          <p:cNvCxnSpPr/>
          <p:nvPr/>
        </p:nvCxnSpPr>
        <p:spPr>
          <a:xfrm>
            <a:off x="2391064" y="1771160"/>
            <a:ext cx="23057" cy="2978452"/>
          </a:xfrm>
          <a:prstGeom prst="line">
            <a:avLst/>
          </a:prstGeom>
          <a:ln w="19050">
            <a:solidFill>
              <a:srgbClr val="6C3E6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Alt Başlık 2"/>
          <p:cNvSpPr txBox="1">
            <a:spLocks/>
          </p:cNvSpPr>
          <p:nvPr/>
        </p:nvSpPr>
        <p:spPr>
          <a:xfrm>
            <a:off x="1230536" y="1736938"/>
            <a:ext cx="1216443" cy="38540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</a:p>
          <a:p>
            <a:endParaRPr lang="tr-T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Alt Başlık 2"/>
          <p:cNvSpPr txBox="1">
            <a:spLocks/>
          </p:cNvSpPr>
          <p:nvPr/>
        </p:nvSpPr>
        <p:spPr>
          <a:xfrm>
            <a:off x="1213554" y="3475337"/>
            <a:ext cx="1216443" cy="13084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HE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</a:p>
        </p:txBody>
      </p:sp>
      <p:sp>
        <p:nvSpPr>
          <p:cNvPr id="10" name="Alt Başlık 2"/>
          <p:cNvSpPr txBox="1">
            <a:spLocks/>
          </p:cNvSpPr>
          <p:nvPr/>
        </p:nvSpPr>
        <p:spPr>
          <a:xfrm>
            <a:off x="4615354" y="2398345"/>
            <a:ext cx="2579631" cy="136742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6600" dirty="0" smtClean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tr-TR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tr-TR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ing</a:t>
            </a:r>
            <a:endParaRPr lang="tr-TR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(Fiil –</a:t>
            </a:r>
            <a:r>
              <a:rPr lang="tr-T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ing</a:t>
            </a: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eki alır.)</a:t>
            </a:r>
            <a:endParaRPr lang="tr-T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Resim 12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16576" y="2517744"/>
            <a:ext cx="372032" cy="372032"/>
          </a:xfrm>
          <a:prstGeom prst="rect">
            <a:avLst/>
          </a:prstGeom>
        </p:spPr>
      </p:pic>
      <p:pic>
        <p:nvPicPr>
          <p:cNvPr id="14" name="Resim 13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22384" y="3741008"/>
            <a:ext cx="372032" cy="372032"/>
          </a:xfrm>
          <a:prstGeom prst="rect">
            <a:avLst/>
          </a:prstGeom>
        </p:spPr>
      </p:pic>
      <p:cxnSp>
        <p:nvCxnSpPr>
          <p:cNvPr id="16" name="Düz Bağlayıcı 15"/>
          <p:cNvCxnSpPr/>
          <p:nvPr/>
        </p:nvCxnSpPr>
        <p:spPr>
          <a:xfrm flipV="1">
            <a:off x="1327083" y="3246377"/>
            <a:ext cx="3400577" cy="17301"/>
          </a:xfrm>
          <a:prstGeom prst="line">
            <a:avLst/>
          </a:prstGeom>
          <a:ln w="28575">
            <a:solidFill>
              <a:srgbClr val="6C3E6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Unvan 1"/>
          <p:cNvSpPr txBox="1">
            <a:spLocks/>
          </p:cNvSpPr>
          <p:nvPr/>
        </p:nvSpPr>
        <p:spPr>
          <a:xfrm>
            <a:off x="1213554" y="738872"/>
            <a:ext cx="412597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(+)</a:t>
            </a:r>
            <a:r>
              <a:rPr lang="tr-TR" sz="2800" dirty="0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Affirmative</a:t>
            </a:r>
            <a:r>
              <a:rPr lang="tr-TR" sz="2800" dirty="0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Form</a:t>
            </a:r>
            <a:endParaRPr lang="tr-TR" sz="2800" dirty="0">
              <a:solidFill>
                <a:srgbClr val="6C3E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Unvan 1"/>
          <p:cNvSpPr txBox="1">
            <a:spLocks/>
          </p:cNvSpPr>
          <p:nvPr/>
        </p:nvSpPr>
        <p:spPr>
          <a:xfrm>
            <a:off x="4882496" y="759640"/>
            <a:ext cx="293519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(Olumlu Cümle)</a:t>
            </a:r>
          </a:p>
        </p:txBody>
      </p:sp>
      <p:cxnSp>
        <p:nvCxnSpPr>
          <p:cNvPr id="28" name="Düz Bağlayıcı 27"/>
          <p:cNvCxnSpPr/>
          <p:nvPr/>
        </p:nvCxnSpPr>
        <p:spPr>
          <a:xfrm flipV="1">
            <a:off x="1571427" y="1231460"/>
            <a:ext cx="6167284" cy="24600"/>
          </a:xfrm>
          <a:prstGeom prst="line">
            <a:avLst/>
          </a:prstGeom>
          <a:ln w="28575">
            <a:solidFill>
              <a:srgbClr val="6C3E6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Unvan 1"/>
          <p:cNvSpPr txBox="1">
            <a:spLocks/>
          </p:cNvSpPr>
          <p:nvPr/>
        </p:nvSpPr>
        <p:spPr>
          <a:xfrm>
            <a:off x="7284234" y="1959165"/>
            <a:ext cx="4117135" cy="268406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Olumlu cümle kurarken </a:t>
            </a:r>
            <a:r>
              <a:rPr lang="tr-TR" sz="2400" dirty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am/is/</a:t>
            </a:r>
            <a:r>
              <a:rPr lang="tr-TR" sz="2400" dirty="0" err="1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tr-TR" sz="24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yardımcı fiilinden sonra gelen fiil </a:t>
            </a:r>
            <a:r>
              <a:rPr lang="tr-TR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tr-TR" sz="24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ing</a:t>
            </a:r>
            <a:r>
              <a:rPr lang="tr-TR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eki alır.</a:t>
            </a:r>
          </a:p>
        </p:txBody>
      </p:sp>
      <p:sp>
        <p:nvSpPr>
          <p:cNvPr id="32" name="Alt Başlık 2"/>
          <p:cNvSpPr txBox="1">
            <a:spLocks/>
          </p:cNvSpPr>
          <p:nvPr/>
        </p:nvSpPr>
        <p:spPr>
          <a:xfrm>
            <a:off x="1490147" y="5120144"/>
            <a:ext cx="4638868" cy="4329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r-TR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2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</a:t>
            </a:r>
            <a:r>
              <a:rPr lang="tr-TR" sz="28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ing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football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3" name="Alt Başlık 2"/>
          <p:cNvSpPr txBox="1">
            <a:spLocks/>
          </p:cNvSpPr>
          <p:nvPr/>
        </p:nvSpPr>
        <p:spPr>
          <a:xfrm>
            <a:off x="1490146" y="5660437"/>
            <a:ext cx="4638869" cy="4329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r-TR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watch</a:t>
            </a:r>
            <a:r>
              <a:rPr lang="tr-TR" sz="28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ing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TV.</a:t>
            </a:r>
          </a:p>
        </p:txBody>
      </p:sp>
      <p:sp>
        <p:nvSpPr>
          <p:cNvPr id="34" name="Unvan 1"/>
          <p:cNvSpPr txBox="1">
            <a:spLocks/>
          </p:cNvSpPr>
          <p:nvPr/>
        </p:nvSpPr>
        <p:spPr>
          <a:xfrm>
            <a:off x="5195492" y="5119104"/>
            <a:ext cx="444580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(Ben futbol oynu</a:t>
            </a:r>
            <a:r>
              <a:rPr lang="tr-TR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yor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um.)</a:t>
            </a:r>
          </a:p>
        </p:txBody>
      </p:sp>
      <p:sp>
        <p:nvSpPr>
          <p:cNvPr id="35" name="Unvan 1"/>
          <p:cNvSpPr txBox="1">
            <a:spLocks/>
          </p:cNvSpPr>
          <p:nvPr/>
        </p:nvSpPr>
        <p:spPr>
          <a:xfrm>
            <a:off x="5001529" y="5653569"/>
            <a:ext cx="362593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 televizyon izli</a:t>
            </a:r>
            <a:r>
              <a:rPr lang="tr-TR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yor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</a:p>
        </p:txBody>
      </p:sp>
      <p:sp>
        <p:nvSpPr>
          <p:cNvPr id="2" name="Dikdörtgen 1"/>
          <p:cNvSpPr/>
          <p:nvPr/>
        </p:nvSpPr>
        <p:spPr>
          <a:xfrm>
            <a:off x="8281001" y="526093"/>
            <a:ext cx="3769037" cy="1628384"/>
          </a:xfrm>
          <a:prstGeom prst="rect">
            <a:avLst/>
          </a:prstGeom>
          <a:solidFill>
            <a:srgbClr val="A376A1"/>
          </a:solidFill>
          <a:ln w="38100">
            <a:solidFill>
              <a:srgbClr val="6C3E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tr-T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9258324" y="838596"/>
            <a:ext cx="28437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</a:t>
            </a:r>
            <a:r>
              <a:rPr lang="tr-TR" sz="2000" dirty="0">
                <a:solidFill>
                  <a:srgbClr val="EBF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➤ </a:t>
            </a:r>
            <a:r>
              <a:rPr lang="tr-TR" sz="2000" dirty="0" smtClean="0">
                <a:solidFill>
                  <a:srgbClr val="EBF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</a:p>
          <a:p>
            <a:r>
              <a:rPr lang="tr-TR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tr-TR" sz="2000" dirty="0">
                <a:solidFill>
                  <a:srgbClr val="EBF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smtClean="0">
                <a:solidFill>
                  <a:srgbClr val="EBF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➤ HE / SHE / IT</a:t>
            </a:r>
          </a:p>
          <a:p>
            <a:r>
              <a:rPr lang="tr-TR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tr-TR" sz="2000" dirty="0">
                <a:solidFill>
                  <a:srgbClr val="EBF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➤ </a:t>
            </a:r>
            <a:r>
              <a:rPr lang="tr-TR" sz="2000" dirty="0" smtClean="0">
                <a:solidFill>
                  <a:srgbClr val="EBF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/ WE / THEY</a:t>
            </a:r>
            <a:endParaRPr lang="tr-TR" sz="2000" dirty="0">
              <a:solidFill>
                <a:srgbClr val="EBFC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" name="Düz Ok Bağlayıcısı 6"/>
          <p:cNvCxnSpPr/>
          <p:nvPr/>
        </p:nvCxnSpPr>
        <p:spPr>
          <a:xfrm flipV="1">
            <a:off x="8834674" y="1022174"/>
            <a:ext cx="459589" cy="240245"/>
          </a:xfrm>
          <a:prstGeom prst="straightConnector1">
            <a:avLst/>
          </a:prstGeom>
          <a:ln w="38100">
            <a:solidFill>
              <a:srgbClr val="EBFC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Düz Ok Bağlayıcısı 24"/>
          <p:cNvCxnSpPr/>
          <p:nvPr/>
        </p:nvCxnSpPr>
        <p:spPr>
          <a:xfrm flipV="1">
            <a:off x="8826462" y="1336759"/>
            <a:ext cx="463315" cy="1"/>
          </a:xfrm>
          <a:prstGeom prst="straightConnector1">
            <a:avLst/>
          </a:prstGeom>
          <a:ln w="38100">
            <a:solidFill>
              <a:srgbClr val="EBFC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Düz Ok Bağlayıcısı 28"/>
          <p:cNvCxnSpPr/>
          <p:nvPr/>
        </p:nvCxnSpPr>
        <p:spPr>
          <a:xfrm>
            <a:off x="8821424" y="1412234"/>
            <a:ext cx="468353" cy="244211"/>
          </a:xfrm>
          <a:prstGeom prst="straightConnector1">
            <a:avLst/>
          </a:prstGeom>
          <a:ln w="38100">
            <a:solidFill>
              <a:srgbClr val="EBFC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Dikdörtgen 19"/>
          <p:cNvSpPr/>
          <p:nvPr/>
        </p:nvSpPr>
        <p:spPr>
          <a:xfrm>
            <a:off x="1179960" y="2242095"/>
            <a:ext cx="12931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000" b="1" dirty="0">
                <a:latin typeface="Calibri" panose="020F0502020204030204" pitchFamily="34" charset="0"/>
                <a:cs typeface="Calibri" panose="020F0502020204030204" pitchFamily="34" charset="0"/>
              </a:rPr>
              <a:t>YOU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000" b="1" dirty="0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000" b="1" dirty="0">
                <a:latin typeface="Calibri" panose="020F0502020204030204" pitchFamily="34" charset="0"/>
                <a:cs typeface="Calibri" panose="020F0502020204030204" pitchFamily="34" charset="0"/>
              </a:rPr>
              <a:t>THEY</a:t>
            </a:r>
          </a:p>
        </p:txBody>
      </p:sp>
      <p:pic>
        <p:nvPicPr>
          <p:cNvPr id="36" name="Resim 35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31178" y="2524030"/>
            <a:ext cx="372032" cy="372032"/>
          </a:xfrm>
          <a:prstGeom prst="rect">
            <a:avLst/>
          </a:prstGeom>
        </p:spPr>
      </p:pic>
      <p:pic>
        <p:nvPicPr>
          <p:cNvPr id="37" name="Resim 36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35923" y="3744300"/>
            <a:ext cx="372032" cy="372032"/>
          </a:xfrm>
          <a:prstGeom prst="rect">
            <a:avLst/>
          </a:prstGeom>
        </p:spPr>
      </p:pic>
      <p:cxnSp>
        <p:nvCxnSpPr>
          <p:cNvPr id="40" name="Düz Bağlayıcı 39"/>
          <p:cNvCxnSpPr/>
          <p:nvPr/>
        </p:nvCxnSpPr>
        <p:spPr>
          <a:xfrm flipV="1">
            <a:off x="1327083" y="2196277"/>
            <a:ext cx="3400577" cy="17301"/>
          </a:xfrm>
          <a:prstGeom prst="line">
            <a:avLst/>
          </a:prstGeom>
          <a:ln w="28575">
            <a:solidFill>
              <a:srgbClr val="6C3E6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1" name="Resim 40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048" y="1743623"/>
            <a:ext cx="372032" cy="372032"/>
          </a:xfrm>
          <a:prstGeom prst="rect">
            <a:avLst/>
          </a:prstGeom>
        </p:spPr>
      </p:pic>
      <p:sp>
        <p:nvSpPr>
          <p:cNvPr id="42" name="Alt Başlık 2"/>
          <p:cNvSpPr txBox="1">
            <a:spLocks/>
          </p:cNvSpPr>
          <p:nvPr/>
        </p:nvSpPr>
        <p:spPr>
          <a:xfrm>
            <a:off x="2902082" y="1643386"/>
            <a:ext cx="1229834" cy="4722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am</a:t>
            </a:r>
            <a:endParaRPr lang="tr-TR" sz="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Alt Başlık 2"/>
          <p:cNvSpPr txBox="1">
            <a:spLocks/>
          </p:cNvSpPr>
          <p:nvPr/>
        </p:nvSpPr>
        <p:spPr>
          <a:xfrm>
            <a:off x="2879674" y="2433407"/>
            <a:ext cx="1229834" cy="4722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endParaRPr lang="tr-TR" sz="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Alt Başlık 2"/>
          <p:cNvSpPr txBox="1">
            <a:spLocks/>
          </p:cNvSpPr>
          <p:nvPr/>
        </p:nvSpPr>
        <p:spPr>
          <a:xfrm>
            <a:off x="2865913" y="3637536"/>
            <a:ext cx="1229834" cy="4722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endParaRPr lang="tr-TR" sz="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5" name="Resim 44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31178" y="1773149"/>
            <a:ext cx="372032" cy="37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20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31" grpId="0"/>
      <p:bldP spid="32" grpId="0"/>
      <p:bldP spid="33" grpId="0"/>
      <p:bldP spid="34" grpId="0"/>
      <p:bldP spid="35" grpId="0"/>
      <p:bldP spid="2" grpId="0" animBg="1"/>
      <p:bldP spid="5" grpId="0"/>
      <p:bldP spid="20" grpId="0"/>
      <p:bldP spid="42" grpId="0"/>
      <p:bldP spid="43" grpId="0"/>
      <p:bldP spid="4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Unvan 1"/>
          <p:cNvSpPr txBox="1">
            <a:spLocks/>
          </p:cNvSpPr>
          <p:nvPr/>
        </p:nvSpPr>
        <p:spPr>
          <a:xfrm>
            <a:off x="3208882" y="175744"/>
            <a:ext cx="5774237" cy="70978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000" b="1" dirty="0" err="1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Exercises</a:t>
            </a:r>
            <a:r>
              <a:rPr lang="tr-TR" sz="4000" b="1" dirty="0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2" name="Unvan 1"/>
          <p:cNvSpPr txBox="1">
            <a:spLocks/>
          </p:cNvSpPr>
          <p:nvPr/>
        </p:nvSpPr>
        <p:spPr>
          <a:xfrm>
            <a:off x="1637270" y="1603541"/>
            <a:ext cx="618593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1) I _____________ (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football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16" name="Unvan 1"/>
          <p:cNvSpPr txBox="1">
            <a:spLocks/>
          </p:cNvSpPr>
          <p:nvPr/>
        </p:nvSpPr>
        <p:spPr>
          <a:xfrm>
            <a:off x="1637269" y="2235117"/>
            <a:ext cx="797195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 (listen)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teacher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6" name="Unvan 1"/>
          <p:cNvSpPr txBox="1">
            <a:spLocks/>
          </p:cNvSpPr>
          <p:nvPr/>
        </p:nvSpPr>
        <p:spPr>
          <a:xfrm>
            <a:off x="1637270" y="2866693"/>
            <a:ext cx="7866948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 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(plan)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trip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Canada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7" name="Unvan 1"/>
          <p:cNvSpPr txBox="1">
            <a:spLocks/>
          </p:cNvSpPr>
          <p:nvPr/>
        </p:nvSpPr>
        <p:spPr>
          <a:xfrm>
            <a:off x="1637270" y="3498269"/>
            <a:ext cx="866176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girls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 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on Math Project.</a:t>
            </a:r>
          </a:p>
        </p:txBody>
      </p:sp>
      <p:sp>
        <p:nvSpPr>
          <p:cNvPr id="8" name="Unvan 1"/>
          <p:cNvSpPr txBox="1">
            <a:spLocks/>
          </p:cNvSpPr>
          <p:nvPr/>
        </p:nvSpPr>
        <p:spPr>
          <a:xfrm>
            <a:off x="1637270" y="4127454"/>
            <a:ext cx="777944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5) Ahmet </a:t>
            </a: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 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gym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now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10" name="Unvan 1"/>
          <p:cNvSpPr txBox="1">
            <a:spLocks/>
          </p:cNvSpPr>
          <p:nvPr/>
        </p:nvSpPr>
        <p:spPr>
          <a:xfrm>
            <a:off x="1637269" y="4756639"/>
            <a:ext cx="7345849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I </a:t>
            </a: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 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cook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fish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dinner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1" name="Unvan 1"/>
          <p:cNvSpPr txBox="1">
            <a:spLocks/>
          </p:cNvSpPr>
          <p:nvPr/>
        </p:nvSpPr>
        <p:spPr>
          <a:xfrm>
            <a:off x="1637269" y="5385824"/>
            <a:ext cx="9270875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_____________ 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rain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outside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can’t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park.</a:t>
            </a:r>
          </a:p>
        </p:txBody>
      </p:sp>
      <p:sp>
        <p:nvSpPr>
          <p:cNvPr id="23" name="Unvan 1"/>
          <p:cNvSpPr txBox="1">
            <a:spLocks/>
          </p:cNvSpPr>
          <p:nvPr/>
        </p:nvSpPr>
        <p:spPr>
          <a:xfrm>
            <a:off x="2832591" y="2137086"/>
            <a:ext cx="2084075" cy="47733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b="1" dirty="0" err="1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tr-TR" sz="2400" b="1" dirty="0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dirty="0" err="1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listening</a:t>
            </a:r>
            <a:endParaRPr lang="tr-TR" sz="2400" b="1" dirty="0" smtClean="0">
              <a:solidFill>
                <a:srgbClr val="A376A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Unvan 1"/>
          <p:cNvSpPr txBox="1">
            <a:spLocks/>
          </p:cNvSpPr>
          <p:nvPr/>
        </p:nvSpPr>
        <p:spPr>
          <a:xfrm>
            <a:off x="2400880" y="1492761"/>
            <a:ext cx="2084075" cy="47733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b="1" dirty="0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 </a:t>
            </a:r>
            <a:r>
              <a:rPr lang="tr-TR" sz="2400" b="1" dirty="0" err="1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playing</a:t>
            </a:r>
            <a:endParaRPr lang="tr-TR" sz="2400" b="1" dirty="0" smtClean="0">
              <a:solidFill>
                <a:srgbClr val="A376A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Unvan 1"/>
          <p:cNvSpPr txBox="1">
            <a:spLocks/>
          </p:cNvSpPr>
          <p:nvPr/>
        </p:nvSpPr>
        <p:spPr>
          <a:xfrm>
            <a:off x="2952667" y="2766271"/>
            <a:ext cx="2084075" cy="47733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b="1" dirty="0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lang="tr-TR" sz="2400" b="1" dirty="0" err="1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planning</a:t>
            </a:r>
            <a:endParaRPr lang="tr-TR" sz="2400" b="1" dirty="0" smtClean="0">
              <a:solidFill>
                <a:srgbClr val="A376A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Unvan 1"/>
          <p:cNvSpPr txBox="1">
            <a:spLocks/>
          </p:cNvSpPr>
          <p:nvPr/>
        </p:nvSpPr>
        <p:spPr>
          <a:xfrm>
            <a:off x="3539170" y="3391190"/>
            <a:ext cx="2084075" cy="47733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b="1" dirty="0" err="1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tr-TR" sz="2400" b="1" dirty="0" err="1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</a:t>
            </a:r>
            <a:r>
              <a:rPr lang="tr-TR" sz="2400" b="1" dirty="0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dirty="0" err="1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working</a:t>
            </a:r>
            <a:endParaRPr lang="tr-TR" sz="2400" b="1" dirty="0" smtClean="0">
              <a:solidFill>
                <a:srgbClr val="A376A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Unvan 1"/>
          <p:cNvSpPr txBox="1">
            <a:spLocks/>
          </p:cNvSpPr>
          <p:nvPr/>
        </p:nvSpPr>
        <p:spPr>
          <a:xfrm>
            <a:off x="3226118" y="4023561"/>
            <a:ext cx="2084075" cy="47733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b="1" dirty="0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lang="tr-TR" sz="2400" b="1" dirty="0" err="1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going</a:t>
            </a:r>
            <a:endParaRPr lang="tr-TR" sz="2400" b="1" dirty="0" smtClean="0">
              <a:solidFill>
                <a:srgbClr val="A376A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Unvan 1"/>
          <p:cNvSpPr txBox="1">
            <a:spLocks/>
          </p:cNvSpPr>
          <p:nvPr/>
        </p:nvSpPr>
        <p:spPr>
          <a:xfrm>
            <a:off x="2400880" y="4665209"/>
            <a:ext cx="2084075" cy="47733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b="1" dirty="0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 </a:t>
            </a:r>
            <a:r>
              <a:rPr lang="tr-TR" sz="2400" b="1" dirty="0" err="1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cooking</a:t>
            </a:r>
            <a:endParaRPr lang="tr-TR" sz="2400" b="1" dirty="0" smtClean="0">
              <a:solidFill>
                <a:srgbClr val="A376A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Unvan 1"/>
          <p:cNvSpPr txBox="1">
            <a:spLocks/>
          </p:cNvSpPr>
          <p:nvPr/>
        </p:nvSpPr>
        <p:spPr>
          <a:xfrm>
            <a:off x="2497132" y="5290128"/>
            <a:ext cx="2084075" cy="47733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b="1" dirty="0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lang="tr-TR" sz="2400" b="1" dirty="0" err="1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raining</a:t>
            </a:r>
            <a:endParaRPr lang="tr-TR" sz="2400" b="1" dirty="0" smtClean="0">
              <a:solidFill>
                <a:srgbClr val="A376A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60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1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389823" y="1735807"/>
            <a:ext cx="11412355" cy="286210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1500" b="1" dirty="0" err="1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Family</a:t>
            </a:r>
            <a:r>
              <a:rPr lang="tr-TR" sz="11500" b="1" dirty="0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1500" b="1" dirty="0" err="1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Tree</a:t>
            </a:r>
            <a:endParaRPr lang="tr-TR" sz="8800" b="1" dirty="0">
              <a:solidFill>
                <a:srgbClr val="6C3E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3648823" y="3671484"/>
            <a:ext cx="4894353" cy="100688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(Aile Ağacı)</a:t>
            </a:r>
            <a:endParaRPr lang="tr-TR" sz="3600" dirty="0">
              <a:solidFill>
                <a:srgbClr val="A376A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482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" name="Düz Bağlayıcı 57"/>
          <p:cNvCxnSpPr/>
          <p:nvPr/>
        </p:nvCxnSpPr>
        <p:spPr>
          <a:xfrm>
            <a:off x="4704603" y="1774452"/>
            <a:ext cx="23057" cy="2978452"/>
          </a:xfrm>
          <a:prstGeom prst="line">
            <a:avLst/>
          </a:prstGeom>
          <a:ln w="19050">
            <a:solidFill>
              <a:srgbClr val="6C3E6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Düz Bağlayıcı 58"/>
          <p:cNvCxnSpPr/>
          <p:nvPr/>
        </p:nvCxnSpPr>
        <p:spPr>
          <a:xfrm>
            <a:off x="2391064" y="1771160"/>
            <a:ext cx="23057" cy="2978452"/>
          </a:xfrm>
          <a:prstGeom prst="line">
            <a:avLst/>
          </a:prstGeom>
          <a:ln w="19050">
            <a:solidFill>
              <a:srgbClr val="6C3E6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0" name="Alt Başlık 2"/>
          <p:cNvSpPr txBox="1">
            <a:spLocks/>
          </p:cNvSpPr>
          <p:nvPr/>
        </p:nvSpPr>
        <p:spPr>
          <a:xfrm>
            <a:off x="1230536" y="1736938"/>
            <a:ext cx="1216443" cy="38540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</a:p>
          <a:p>
            <a:endParaRPr lang="tr-T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" name="Alt Başlık 2"/>
          <p:cNvSpPr txBox="1">
            <a:spLocks/>
          </p:cNvSpPr>
          <p:nvPr/>
        </p:nvSpPr>
        <p:spPr>
          <a:xfrm>
            <a:off x="1213554" y="3475337"/>
            <a:ext cx="1216443" cy="13084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HE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</a:p>
        </p:txBody>
      </p:sp>
      <p:sp>
        <p:nvSpPr>
          <p:cNvPr id="62" name="Alt Başlık 2"/>
          <p:cNvSpPr txBox="1">
            <a:spLocks/>
          </p:cNvSpPr>
          <p:nvPr/>
        </p:nvSpPr>
        <p:spPr>
          <a:xfrm>
            <a:off x="4615354" y="2398345"/>
            <a:ext cx="2579631" cy="136742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6600" dirty="0" smtClean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tr-TR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tr-TR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ing</a:t>
            </a:r>
            <a:endParaRPr lang="tr-TR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(Fiil –</a:t>
            </a:r>
            <a:r>
              <a:rPr lang="tr-T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ing</a:t>
            </a: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eki alır.)</a:t>
            </a:r>
            <a:endParaRPr lang="tr-T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3" name="Resim 62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16576" y="2517744"/>
            <a:ext cx="372032" cy="372032"/>
          </a:xfrm>
          <a:prstGeom prst="rect">
            <a:avLst/>
          </a:prstGeom>
        </p:spPr>
      </p:pic>
      <p:pic>
        <p:nvPicPr>
          <p:cNvPr id="64" name="Resim 63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22384" y="3741008"/>
            <a:ext cx="372032" cy="372032"/>
          </a:xfrm>
          <a:prstGeom prst="rect">
            <a:avLst/>
          </a:prstGeom>
        </p:spPr>
      </p:pic>
      <p:cxnSp>
        <p:nvCxnSpPr>
          <p:cNvPr id="65" name="Düz Bağlayıcı 64"/>
          <p:cNvCxnSpPr/>
          <p:nvPr/>
        </p:nvCxnSpPr>
        <p:spPr>
          <a:xfrm flipV="1">
            <a:off x="1327083" y="3246377"/>
            <a:ext cx="3400577" cy="17301"/>
          </a:xfrm>
          <a:prstGeom prst="line">
            <a:avLst/>
          </a:prstGeom>
          <a:ln w="28575">
            <a:solidFill>
              <a:srgbClr val="6C3E6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6" name="Unvan 1"/>
          <p:cNvSpPr txBox="1">
            <a:spLocks/>
          </p:cNvSpPr>
          <p:nvPr/>
        </p:nvSpPr>
        <p:spPr>
          <a:xfrm>
            <a:off x="1213554" y="738872"/>
            <a:ext cx="412597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(-)</a:t>
            </a:r>
            <a:r>
              <a:rPr lang="tr-TR" sz="2800" dirty="0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Negative</a:t>
            </a:r>
            <a:r>
              <a:rPr lang="tr-TR" sz="2800" dirty="0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Form</a:t>
            </a:r>
            <a:endParaRPr lang="tr-TR" sz="2800" dirty="0">
              <a:solidFill>
                <a:srgbClr val="6C3E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Unvan 1"/>
          <p:cNvSpPr txBox="1">
            <a:spLocks/>
          </p:cNvSpPr>
          <p:nvPr/>
        </p:nvSpPr>
        <p:spPr>
          <a:xfrm>
            <a:off x="4882496" y="759640"/>
            <a:ext cx="293519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(Olumsuz Cümle)</a:t>
            </a:r>
          </a:p>
        </p:txBody>
      </p:sp>
      <p:cxnSp>
        <p:nvCxnSpPr>
          <p:cNvPr id="68" name="Düz Bağlayıcı 67"/>
          <p:cNvCxnSpPr/>
          <p:nvPr/>
        </p:nvCxnSpPr>
        <p:spPr>
          <a:xfrm flipV="1">
            <a:off x="1571427" y="1231460"/>
            <a:ext cx="6167284" cy="24600"/>
          </a:xfrm>
          <a:prstGeom prst="line">
            <a:avLst/>
          </a:prstGeom>
          <a:ln w="28575">
            <a:solidFill>
              <a:srgbClr val="6C3E6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9" name="Unvan 1"/>
          <p:cNvSpPr txBox="1">
            <a:spLocks/>
          </p:cNvSpPr>
          <p:nvPr/>
        </p:nvSpPr>
        <p:spPr>
          <a:xfrm>
            <a:off x="7476627" y="1753321"/>
            <a:ext cx="3552149" cy="315277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Olumsuz cümle kurarken </a:t>
            </a:r>
            <a:r>
              <a:rPr lang="tr-TR" sz="2400" dirty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am/is/</a:t>
            </a:r>
            <a:r>
              <a:rPr lang="tr-TR" sz="2400" dirty="0" err="1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tr-TR" sz="24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yardımcı fiilleri olumsuzluk eki alarak </a:t>
            </a:r>
            <a:r>
              <a:rPr lang="tr-TR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 not/is not/</a:t>
            </a:r>
            <a:r>
              <a:rPr lang="tr-TR" sz="24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tr-TR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not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halini alır. </a:t>
            </a:r>
          </a:p>
        </p:txBody>
      </p:sp>
      <p:sp>
        <p:nvSpPr>
          <p:cNvPr id="70" name="Alt Başlık 2"/>
          <p:cNvSpPr txBox="1">
            <a:spLocks/>
          </p:cNvSpPr>
          <p:nvPr/>
        </p:nvSpPr>
        <p:spPr>
          <a:xfrm>
            <a:off x="1490146" y="5120144"/>
            <a:ext cx="5329753" cy="4329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r-TR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2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</a:t>
            </a:r>
            <a:r>
              <a:rPr lang="tr-TR" sz="28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ing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football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71" name="Alt Başlık 2"/>
          <p:cNvSpPr txBox="1">
            <a:spLocks/>
          </p:cNvSpPr>
          <p:nvPr/>
        </p:nvSpPr>
        <p:spPr>
          <a:xfrm>
            <a:off x="1490146" y="5660437"/>
            <a:ext cx="5510729" cy="4329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r-TR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isn’t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watch</a:t>
            </a:r>
            <a:r>
              <a:rPr lang="tr-TR" sz="28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ing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TV.</a:t>
            </a:r>
          </a:p>
        </p:txBody>
      </p:sp>
      <p:sp>
        <p:nvSpPr>
          <p:cNvPr id="72" name="Unvan 1"/>
          <p:cNvSpPr txBox="1">
            <a:spLocks/>
          </p:cNvSpPr>
          <p:nvPr/>
        </p:nvSpPr>
        <p:spPr>
          <a:xfrm>
            <a:off x="5779407" y="5106837"/>
            <a:ext cx="444580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(Ben futbol oynamı</a:t>
            </a:r>
            <a:r>
              <a:rPr lang="tr-TR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yor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um.)</a:t>
            </a:r>
          </a:p>
        </p:txBody>
      </p:sp>
      <p:sp>
        <p:nvSpPr>
          <p:cNvPr id="73" name="Unvan 1"/>
          <p:cNvSpPr txBox="1">
            <a:spLocks/>
          </p:cNvSpPr>
          <p:nvPr/>
        </p:nvSpPr>
        <p:spPr>
          <a:xfrm>
            <a:off x="5384112" y="5643930"/>
            <a:ext cx="4185029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 televizyon izlemi</a:t>
            </a:r>
            <a:r>
              <a:rPr lang="tr-TR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yor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</a:p>
        </p:txBody>
      </p:sp>
      <p:sp>
        <p:nvSpPr>
          <p:cNvPr id="74" name="Dikdörtgen 73"/>
          <p:cNvSpPr/>
          <p:nvPr/>
        </p:nvSpPr>
        <p:spPr>
          <a:xfrm>
            <a:off x="8281002" y="526094"/>
            <a:ext cx="3539524" cy="1026482"/>
          </a:xfrm>
          <a:prstGeom prst="rect">
            <a:avLst/>
          </a:prstGeom>
          <a:solidFill>
            <a:srgbClr val="A376A1"/>
          </a:solidFill>
          <a:ln w="38100">
            <a:solidFill>
              <a:srgbClr val="6C3E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tr-T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5" name="Metin kutusu 74"/>
          <p:cNvSpPr txBox="1"/>
          <p:nvPr/>
        </p:nvSpPr>
        <p:spPr>
          <a:xfrm>
            <a:off x="8372137" y="623836"/>
            <a:ext cx="35613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NOT </a:t>
            </a:r>
            <a:r>
              <a:rPr lang="tr-TR" sz="2400" dirty="0" smtClean="0">
                <a:solidFill>
                  <a:srgbClr val="EBF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➤ ISN’T</a:t>
            </a:r>
          </a:p>
          <a:p>
            <a:r>
              <a:rPr lang="tr-TR" sz="2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NOT</a:t>
            </a:r>
            <a:r>
              <a:rPr lang="tr-TR" sz="2400" dirty="0" smtClean="0">
                <a:solidFill>
                  <a:srgbClr val="EBF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>
                <a:solidFill>
                  <a:srgbClr val="EBF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➤ </a:t>
            </a:r>
            <a:r>
              <a:rPr lang="tr-TR" sz="2400" dirty="0" smtClean="0">
                <a:solidFill>
                  <a:srgbClr val="EBF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AREN’T</a:t>
            </a:r>
            <a:endParaRPr lang="tr-TR" sz="2400" dirty="0">
              <a:solidFill>
                <a:srgbClr val="EBFC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9" name="Dikdörtgen 78"/>
          <p:cNvSpPr/>
          <p:nvPr/>
        </p:nvSpPr>
        <p:spPr>
          <a:xfrm>
            <a:off x="1179960" y="2242095"/>
            <a:ext cx="12931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000" b="1" dirty="0">
                <a:latin typeface="Calibri" panose="020F0502020204030204" pitchFamily="34" charset="0"/>
                <a:cs typeface="Calibri" panose="020F0502020204030204" pitchFamily="34" charset="0"/>
              </a:rPr>
              <a:t>YOU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000" b="1" dirty="0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000" b="1" dirty="0">
                <a:latin typeface="Calibri" panose="020F0502020204030204" pitchFamily="34" charset="0"/>
                <a:cs typeface="Calibri" panose="020F0502020204030204" pitchFamily="34" charset="0"/>
              </a:rPr>
              <a:t>THEY</a:t>
            </a:r>
          </a:p>
        </p:txBody>
      </p:sp>
      <p:pic>
        <p:nvPicPr>
          <p:cNvPr id="80" name="Resim 79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31178" y="2524030"/>
            <a:ext cx="372032" cy="372032"/>
          </a:xfrm>
          <a:prstGeom prst="rect">
            <a:avLst/>
          </a:prstGeom>
        </p:spPr>
      </p:pic>
      <p:pic>
        <p:nvPicPr>
          <p:cNvPr id="81" name="Resim 80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35923" y="3744300"/>
            <a:ext cx="372032" cy="372032"/>
          </a:xfrm>
          <a:prstGeom prst="rect">
            <a:avLst/>
          </a:prstGeom>
        </p:spPr>
      </p:pic>
      <p:cxnSp>
        <p:nvCxnSpPr>
          <p:cNvPr id="82" name="Düz Bağlayıcı 81"/>
          <p:cNvCxnSpPr/>
          <p:nvPr/>
        </p:nvCxnSpPr>
        <p:spPr>
          <a:xfrm flipV="1">
            <a:off x="1327083" y="2196277"/>
            <a:ext cx="3400577" cy="17301"/>
          </a:xfrm>
          <a:prstGeom prst="line">
            <a:avLst/>
          </a:prstGeom>
          <a:ln w="28575">
            <a:solidFill>
              <a:srgbClr val="6C3E6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83" name="Resim 82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048" y="1743623"/>
            <a:ext cx="372032" cy="372032"/>
          </a:xfrm>
          <a:prstGeom prst="rect">
            <a:avLst/>
          </a:prstGeom>
        </p:spPr>
      </p:pic>
      <p:sp>
        <p:nvSpPr>
          <p:cNvPr id="84" name="Alt Başlık 2"/>
          <p:cNvSpPr txBox="1">
            <a:spLocks/>
          </p:cNvSpPr>
          <p:nvPr/>
        </p:nvSpPr>
        <p:spPr>
          <a:xfrm>
            <a:off x="2763096" y="1696109"/>
            <a:ext cx="1513629" cy="4722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am not</a:t>
            </a:r>
            <a:endParaRPr lang="tr-TR" sz="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5" name="Alt Başlık 2"/>
          <p:cNvSpPr txBox="1">
            <a:spLocks/>
          </p:cNvSpPr>
          <p:nvPr/>
        </p:nvSpPr>
        <p:spPr>
          <a:xfrm>
            <a:off x="2787987" y="2502981"/>
            <a:ext cx="1397050" cy="4722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tr-TR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not</a:t>
            </a:r>
            <a:endParaRPr lang="tr-TR" sz="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6" name="Alt Başlık 2"/>
          <p:cNvSpPr txBox="1">
            <a:spLocks/>
          </p:cNvSpPr>
          <p:nvPr/>
        </p:nvSpPr>
        <p:spPr>
          <a:xfrm>
            <a:off x="2879061" y="3690889"/>
            <a:ext cx="1229834" cy="4722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is not</a:t>
            </a:r>
            <a:endParaRPr lang="tr-TR" sz="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7" name="Resim 86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31178" y="1773149"/>
            <a:ext cx="372032" cy="37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81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/>
      <p:bldP spid="62" grpId="0"/>
      <p:bldP spid="69" grpId="0"/>
      <p:bldP spid="70" grpId="0"/>
      <p:bldP spid="71" grpId="0"/>
      <p:bldP spid="72" grpId="0"/>
      <p:bldP spid="73" grpId="0"/>
      <p:bldP spid="74" grpId="0" animBg="1"/>
      <p:bldP spid="75" grpId="0"/>
      <p:bldP spid="79" grpId="0"/>
      <p:bldP spid="84" grpId="0"/>
      <p:bldP spid="85" grpId="0"/>
      <p:bldP spid="8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Unvan 1"/>
          <p:cNvSpPr txBox="1">
            <a:spLocks/>
          </p:cNvSpPr>
          <p:nvPr/>
        </p:nvSpPr>
        <p:spPr>
          <a:xfrm>
            <a:off x="3208882" y="175744"/>
            <a:ext cx="5774237" cy="70978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000" b="1" dirty="0" err="1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Exercises</a:t>
            </a:r>
            <a:r>
              <a:rPr lang="tr-TR" sz="4000" b="1" dirty="0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2" name="Unvan 1"/>
          <p:cNvSpPr txBox="1">
            <a:spLocks/>
          </p:cNvSpPr>
          <p:nvPr/>
        </p:nvSpPr>
        <p:spPr>
          <a:xfrm>
            <a:off x="1203160" y="1585068"/>
            <a:ext cx="83472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1) I </a:t>
            </a: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 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(not/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football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today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16" name="Unvan 1"/>
          <p:cNvSpPr txBox="1">
            <a:spLocks/>
          </p:cNvSpPr>
          <p:nvPr/>
        </p:nvSpPr>
        <p:spPr>
          <a:xfrm>
            <a:off x="1203159" y="2216644"/>
            <a:ext cx="9700458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_____________ 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(not/listen)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teacher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carefully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6" name="Unvan 1"/>
          <p:cNvSpPr txBox="1">
            <a:spLocks/>
          </p:cNvSpPr>
          <p:nvPr/>
        </p:nvSpPr>
        <p:spPr>
          <a:xfrm>
            <a:off x="1203159" y="2848220"/>
            <a:ext cx="9070635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 (not/plan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trip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anywhere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7" name="Unvan 1"/>
          <p:cNvSpPr txBox="1">
            <a:spLocks/>
          </p:cNvSpPr>
          <p:nvPr/>
        </p:nvSpPr>
        <p:spPr>
          <a:xfrm>
            <a:off x="1203160" y="3479796"/>
            <a:ext cx="10592707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girls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 (not/</a:t>
            </a:r>
            <a:r>
              <a:rPr lang="tr-TR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on Math Project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enough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8" name="Unvan 1"/>
          <p:cNvSpPr txBox="1">
            <a:spLocks/>
          </p:cNvSpPr>
          <p:nvPr/>
        </p:nvSpPr>
        <p:spPr>
          <a:xfrm>
            <a:off x="1203161" y="4108981"/>
            <a:ext cx="9305094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5) Ahmet </a:t>
            </a: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 (not/</a:t>
            </a:r>
            <a:r>
              <a:rPr lang="tr-TR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gym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today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10" name="Unvan 1"/>
          <p:cNvSpPr txBox="1">
            <a:spLocks/>
          </p:cNvSpPr>
          <p:nvPr/>
        </p:nvSpPr>
        <p:spPr>
          <a:xfrm>
            <a:off x="1203160" y="4738166"/>
            <a:ext cx="10697677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I </a:t>
            </a: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 (not/</a:t>
            </a:r>
            <a:r>
              <a:rPr lang="tr-TR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cook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anything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dinner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Let’s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eat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 </a:t>
            </a:r>
          </a:p>
        </p:txBody>
      </p:sp>
      <p:sp>
        <p:nvSpPr>
          <p:cNvPr id="11" name="Unvan 1"/>
          <p:cNvSpPr txBox="1">
            <a:spLocks/>
          </p:cNvSpPr>
          <p:nvPr/>
        </p:nvSpPr>
        <p:spPr>
          <a:xfrm>
            <a:off x="1203160" y="5367351"/>
            <a:ext cx="10435249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_____________ (not/</a:t>
            </a:r>
            <a:r>
              <a:rPr lang="tr-TR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rain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outside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can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park.</a:t>
            </a:r>
          </a:p>
        </p:txBody>
      </p:sp>
      <p:sp>
        <p:nvSpPr>
          <p:cNvPr id="23" name="Unvan 1"/>
          <p:cNvSpPr txBox="1">
            <a:spLocks/>
          </p:cNvSpPr>
          <p:nvPr/>
        </p:nvSpPr>
        <p:spPr>
          <a:xfrm>
            <a:off x="2246781" y="2118613"/>
            <a:ext cx="2084075" cy="47733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b="1" dirty="0" err="1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tr-TR" sz="2000" b="1" dirty="0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not </a:t>
            </a:r>
            <a:r>
              <a:rPr lang="tr-TR" sz="2000" b="1" dirty="0" err="1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listening</a:t>
            </a:r>
            <a:endParaRPr lang="tr-TR" sz="2000" b="1" dirty="0" smtClean="0">
              <a:solidFill>
                <a:srgbClr val="A376A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Unvan 1"/>
          <p:cNvSpPr txBox="1">
            <a:spLocks/>
          </p:cNvSpPr>
          <p:nvPr/>
        </p:nvSpPr>
        <p:spPr>
          <a:xfrm>
            <a:off x="1966771" y="1470659"/>
            <a:ext cx="2084075" cy="47733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b="1" dirty="0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 not </a:t>
            </a:r>
            <a:r>
              <a:rPr lang="tr-TR" sz="2000" b="1" dirty="0" err="1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playing</a:t>
            </a:r>
            <a:endParaRPr lang="tr-TR" sz="2000" b="1" dirty="0" smtClean="0">
              <a:solidFill>
                <a:srgbClr val="A376A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Unvan 1"/>
          <p:cNvSpPr txBox="1">
            <a:spLocks/>
          </p:cNvSpPr>
          <p:nvPr/>
        </p:nvSpPr>
        <p:spPr>
          <a:xfrm>
            <a:off x="2341582" y="2745194"/>
            <a:ext cx="2084075" cy="47733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b="1" dirty="0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not </a:t>
            </a:r>
            <a:r>
              <a:rPr lang="tr-TR" sz="2000" b="1" dirty="0" err="1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planning</a:t>
            </a:r>
            <a:endParaRPr lang="tr-TR" sz="2000" b="1" dirty="0" smtClean="0">
              <a:solidFill>
                <a:srgbClr val="A376A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Unvan 1"/>
          <p:cNvSpPr txBox="1">
            <a:spLocks/>
          </p:cNvSpPr>
          <p:nvPr/>
        </p:nvSpPr>
        <p:spPr>
          <a:xfrm>
            <a:off x="3127940" y="3361655"/>
            <a:ext cx="2084075" cy="47733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b="1" dirty="0" err="1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tr-TR" sz="2000" b="1" dirty="0" err="1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</a:t>
            </a:r>
            <a:r>
              <a:rPr lang="tr-TR" sz="2000" b="1" dirty="0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not </a:t>
            </a:r>
            <a:r>
              <a:rPr lang="tr-TR" sz="2000" b="1" dirty="0" err="1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working</a:t>
            </a:r>
            <a:endParaRPr lang="tr-TR" sz="2000" b="1" dirty="0" smtClean="0">
              <a:solidFill>
                <a:srgbClr val="A376A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Unvan 1"/>
          <p:cNvSpPr txBox="1">
            <a:spLocks/>
          </p:cNvSpPr>
          <p:nvPr/>
        </p:nvSpPr>
        <p:spPr>
          <a:xfrm>
            <a:off x="2816304" y="4019729"/>
            <a:ext cx="2084075" cy="47733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b="1" dirty="0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not </a:t>
            </a:r>
            <a:r>
              <a:rPr lang="tr-TR" sz="2000" b="1" dirty="0" err="1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going</a:t>
            </a:r>
            <a:endParaRPr lang="tr-TR" sz="2000" b="1" dirty="0" smtClean="0">
              <a:solidFill>
                <a:srgbClr val="A376A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Unvan 1"/>
          <p:cNvSpPr txBox="1">
            <a:spLocks/>
          </p:cNvSpPr>
          <p:nvPr/>
        </p:nvSpPr>
        <p:spPr>
          <a:xfrm>
            <a:off x="1966771" y="4633958"/>
            <a:ext cx="2084075" cy="47733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b="1" dirty="0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 not </a:t>
            </a:r>
            <a:r>
              <a:rPr lang="tr-TR" sz="2000" b="1" dirty="0" err="1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cooking</a:t>
            </a:r>
            <a:endParaRPr lang="tr-TR" sz="2000" b="1" dirty="0" smtClean="0">
              <a:solidFill>
                <a:srgbClr val="A376A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Unvan 1"/>
          <p:cNvSpPr txBox="1">
            <a:spLocks/>
          </p:cNvSpPr>
          <p:nvPr/>
        </p:nvSpPr>
        <p:spPr>
          <a:xfrm>
            <a:off x="2085902" y="5267075"/>
            <a:ext cx="2084075" cy="47733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b="1" dirty="0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not </a:t>
            </a:r>
            <a:r>
              <a:rPr lang="tr-TR" sz="2000" b="1" dirty="0" err="1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raining</a:t>
            </a:r>
            <a:endParaRPr lang="tr-TR" sz="2000" b="1" dirty="0" smtClean="0">
              <a:solidFill>
                <a:srgbClr val="A376A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05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1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Düz Bağlayıcı 29"/>
          <p:cNvCxnSpPr/>
          <p:nvPr/>
        </p:nvCxnSpPr>
        <p:spPr>
          <a:xfrm>
            <a:off x="4704603" y="1774452"/>
            <a:ext cx="23057" cy="2978452"/>
          </a:xfrm>
          <a:prstGeom prst="line">
            <a:avLst/>
          </a:prstGeom>
          <a:ln w="19050">
            <a:solidFill>
              <a:srgbClr val="6C3E6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Düz Bağlayıcı 30"/>
          <p:cNvCxnSpPr/>
          <p:nvPr/>
        </p:nvCxnSpPr>
        <p:spPr>
          <a:xfrm>
            <a:off x="2391064" y="1771160"/>
            <a:ext cx="23057" cy="2978452"/>
          </a:xfrm>
          <a:prstGeom prst="line">
            <a:avLst/>
          </a:prstGeom>
          <a:ln w="19050">
            <a:solidFill>
              <a:srgbClr val="6C3E6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Alt Başlık 2"/>
          <p:cNvSpPr txBox="1">
            <a:spLocks/>
          </p:cNvSpPr>
          <p:nvPr/>
        </p:nvSpPr>
        <p:spPr>
          <a:xfrm>
            <a:off x="2966136" y="1762068"/>
            <a:ext cx="1216443" cy="38540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</a:p>
          <a:p>
            <a:endParaRPr lang="tr-T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Alt Başlık 2"/>
          <p:cNvSpPr txBox="1">
            <a:spLocks/>
          </p:cNvSpPr>
          <p:nvPr/>
        </p:nvSpPr>
        <p:spPr>
          <a:xfrm>
            <a:off x="2949154" y="3500467"/>
            <a:ext cx="1216443" cy="13084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HE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</a:p>
        </p:txBody>
      </p:sp>
      <p:sp>
        <p:nvSpPr>
          <p:cNvPr id="34" name="Alt Başlık 2"/>
          <p:cNvSpPr txBox="1">
            <a:spLocks/>
          </p:cNvSpPr>
          <p:nvPr/>
        </p:nvSpPr>
        <p:spPr>
          <a:xfrm>
            <a:off x="4615354" y="2398345"/>
            <a:ext cx="2579631" cy="136742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6600" dirty="0" smtClean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tr-TR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tr-TR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ing</a:t>
            </a:r>
            <a:endParaRPr lang="tr-TR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(Fiil –</a:t>
            </a:r>
            <a:r>
              <a:rPr lang="tr-T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ing</a:t>
            </a: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eki alır.)</a:t>
            </a:r>
            <a:endParaRPr lang="tr-T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5" name="Resim 34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16576" y="2517744"/>
            <a:ext cx="372032" cy="372032"/>
          </a:xfrm>
          <a:prstGeom prst="rect">
            <a:avLst/>
          </a:prstGeom>
        </p:spPr>
      </p:pic>
      <p:pic>
        <p:nvPicPr>
          <p:cNvPr id="36" name="Resim 35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22384" y="3741008"/>
            <a:ext cx="372032" cy="372032"/>
          </a:xfrm>
          <a:prstGeom prst="rect">
            <a:avLst/>
          </a:prstGeom>
        </p:spPr>
      </p:pic>
      <p:cxnSp>
        <p:nvCxnSpPr>
          <p:cNvPr id="37" name="Düz Bağlayıcı 36"/>
          <p:cNvCxnSpPr/>
          <p:nvPr/>
        </p:nvCxnSpPr>
        <p:spPr>
          <a:xfrm flipV="1">
            <a:off x="1327083" y="3246377"/>
            <a:ext cx="3400577" cy="17301"/>
          </a:xfrm>
          <a:prstGeom prst="line">
            <a:avLst/>
          </a:prstGeom>
          <a:ln w="28575">
            <a:solidFill>
              <a:srgbClr val="6C3E6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Unvan 1"/>
          <p:cNvSpPr txBox="1">
            <a:spLocks/>
          </p:cNvSpPr>
          <p:nvPr/>
        </p:nvSpPr>
        <p:spPr>
          <a:xfrm>
            <a:off x="1213554" y="738872"/>
            <a:ext cx="412597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(?)</a:t>
            </a:r>
            <a:r>
              <a:rPr lang="tr-TR" sz="2800" dirty="0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r>
              <a:rPr lang="tr-TR" sz="2800" dirty="0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Form</a:t>
            </a:r>
            <a:endParaRPr lang="tr-TR" sz="2800" dirty="0">
              <a:solidFill>
                <a:srgbClr val="6C3E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Unvan 1"/>
          <p:cNvSpPr txBox="1">
            <a:spLocks/>
          </p:cNvSpPr>
          <p:nvPr/>
        </p:nvSpPr>
        <p:spPr>
          <a:xfrm>
            <a:off x="4882496" y="759640"/>
            <a:ext cx="293519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(Soru Cümlesi)</a:t>
            </a:r>
          </a:p>
        </p:txBody>
      </p:sp>
      <p:cxnSp>
        <p:nvCxnSpPr>
          <p:cNvPr id="40" name="Düz Bağlayıcı 39"/>
          <p:cNvCxnSpPr/>
          <p:nvPr/>
        </p:nvCxnSpPr>
        <p:spPr>
          <a:xfrm flipV="1">
            <a:off x="1571427" y="1231460"/>
            <a:ext cx="6167284" cy="24600"/>
          </a:xfrm>
          <a:prstGeom prst="line">
            <a:avLst/>
          </a:prstGeom>
          <a:ln w="28575">
            <a:solidFill>
              <a:srgbClr val="6C3E6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1" name="Unvan 1"/>
          <p:cNvSpPr txBox="1">
            <a:spLocks/>
          </p:cNvSpPr>
          <p:nvPr/>
        </p:nvSpPr>
        <p:spPr>
          <a:xfrm>
            <a:off x="7335806" y="1596125"/>
            <a:ext cx="3904849" cy="315277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Soru cümlesi kurarken </a:t>
            </a:r>
            <a:r>
              <a:rPr lang="tr-TR" sz="2400" dirty="0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am/is/</a:t>
            </a:r>
            <a:r>
              <a:rPr lang="tr-TR" sz="2400" dirty="0" err="1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tr-TR" sz="24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yardımcı fiili öznelerin başında gelir.</a:t>
            </a:r>
          </a:p>
          <a:p>
            <a:pPr>
              <a:lnSpc>
                <a:spcPct val="100000"/>
              </a:lnSpc>
            </a:pPr>
            <a:endParaRPr lang="tr-TR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Fiil özneden sonra gelerek </a:t>
            </a:r>
            <a:r>
              <a:rPr lang="tr-TR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tr-TR" sz="24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ing</a:t>
            </a:r>
            <a:r>
              <a:rPr lang="tr-TR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ekini korur. </a:t>
            </a:r>
          </a:p>
        </p:txBody>
      </p:sp>
      <p:sp>
        <p:nvSpPr>
          <p:cNvPr id="42" name="Alt Başlık 2"/>
          <p:cNvSpPr txBox="1">
            <a:spLocks/>
          </p:cNvSpPr>
          <p:nvPr/>
        </p:nvSpPr>
        <p:spPr>
          <a:xfrm>
            <a:off x="1490146" y="5120144"/>
            <a:ext cx="6167954" cy="4329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r-TR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8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</a:t>
            </a:r>
            <a:r>
              <a:rPr lang="tr-TR" sz="28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ing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footbal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3" name="Alt Başlık 2"/>
          <p:cNvSpPr txBox="1">
            <a:spLocks/>
          </p:cNvSpPr>
          <p:nvPr/>
        </p:nvSpPr>
        <p:spPr>
          <a:xfrm>
            <a:off x="1490146" y="5660437"/>
            <a:ext cx="5510729" cy="4329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r-TR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watch</a:t>
            </a:r>
            <a:r>
              <a:rPr lang="tr-TR" sz="28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ing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TV?</a:t>
            </a:r>
          </a:p>
        </p:txBody>
      </p:sp>
      <p:sp>
        <p:nvSpPr>
          <p:cNvPr id="44" name="Unvan 1"/>
          <p:cNvSpPr txBox="1">
            <a:spLocks/>
          </p:cNvSpPr>
          <p:nvPr/>
        </p:nvSpPr>
        <p:spPr>
          <a:xfrm>
            <a:off x="5667045" y="5117319"/>
            <a:ext cx="481965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(Sen futbol oynu</a:t>
            </a:r>
            <a:r>
              <a:rPr lang="tr-TR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yor musun?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45" name="Unvan 1"/>
          <p:cNvSpPr txBox="1">
            <a:spLocks/>
          </p:cNvSpPr>
          <p:nvPr/>
        </p:nvSpPr>
        <p:spPr>
          <a:xfrm>
            <a:off x="5046051" y="5654477"/>
            <a:ext cx="4242179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 </a:t>
            </a:r>
            <a:r>
              <a:rPr lang="tr-T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televizyon izli</a:t>
            </a:r>
            <a:r>
              <a:rPr lang="tr-TR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yor mu?</a:t>
            </a:r>
            <a:r>
              <a:rPr lang="tr-T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tr-TR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Dikdörtgen 47"/>
          <p:cNvSpPr/>
          <p:nvPr/>
        </p:nvSpPr>
        <p:spPr>
          <a:xfrm>
            <a:off x="2915560" y="2267225"/>
            <a:ext cx="12931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000" b="1" dirty="0">
                <a:latin typeface="Calibri" panose="020F0502020204030204" pitchFamily="34" charset="0"/>
                <a:cs typeface="Calibri" panose="020F0502020204030204" pitchFamily="34" charset="0"/>
              </a:rPr>
              <a:t>YOU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000" b="1" dirty="0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000" b="1" dirty="0">
                <a:latin typeface="Calibri" panose="020F0502020204030204" pitchFamily="34" charset="0"/>
                <a:cs typeface="Calibri" panose="020F0502020204030204" pitchFamily="34" charset="0"/>
              </a:rPr>
              <a:t>THEY</a:t>
            </a:r>
          </a:p>
        </p:txBody>
      </p:sp>
      <p:pic>
        <p:nvPicPr>
          <p:cNvPr id="49" name="Resim 48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31178" y="2524030"/>
            <a:ext cx="372032" cy="372032"/>
          </a:xfrm>
          <a:prstGeom prst="rect">
            <a:avLst/>
          </a:prstGeom>
        </p:spPr>
      </p:pic>
      <p:pic>
        <p:nvPicPr>
          <p:cNvPr id="50" name="Resim 49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35923" y="3744300"/>
            <a:ext cx="372032" cy="372032"/>
          </a:xfrm>
          <a:prstGeom prst="rect">
            <a:avLst/>
          </a:prstGeom>
        </p:spPr>
      </p:pic>
      <p:cxnSp>
        <p:nvCxnSpPr>
          <p:cNvPr id="51" name="Düz Bağlayıcı 50"/>
          <p:cNvCxnSpPr/>
          <p:nvPr/>
        </p:nvCxnSpPr>
        <p:spPr>
          <a:xfrm flipV="1">
            <a:off x="1327083" y="2196277"/>
            <a:ext cx="3400577" cy="17301"/>
          </a:xfrm>
          <a:prstGeom prst="line">
            <a:avLst/>
          </a:prstGeom>
          <a:ln w="28575">
            <a:solidFill>
              <a:srgbClr val="6C3E6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2" name="Resim 51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048" y="1743623"/>
            <a:ext cx="372032" cy="372032"/>
          </a:xfrm>
          <a:prstGeom prst="rect">
            <a:avLst/>
          </a:prstGeom>
        </p:spPr>
      </p:pic>
      <p:sp>
        <p:nvSpPr>
          <p:cNvPr id="53" name="Alt Başlık 2"/>
          <p:cNvSpPr txBox="1">
            <a:spLocks/>
          </p:cNvSpPr>
          <p:nvPr/>
        </p:nvSpPr>
        <p:spPr>
          <a:xfrm>
            <a:off x="1081730" y="1724248"/>
            <a:ext cx="1513629" cy="4722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Am</a:t>
            </a:r>
            <a:endParaRPr lang="tr-TR" sz="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Alt Başlık 2"/>
          <p:cNvSpPr txBox="1">
            <a:spLocks/>
          </p:cNvSpPr>
          <p:nvPr/>
        </p:nvSpPr>
        <p:spPr>
          <a:xfrm>
            <a:off x="1106621" y="2531120"/>
            <a:ext cx="1397050" cy="4722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endParaRPr lang="tr-TR" sz="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Alt Başlık 2"/>
          <p:cNvSpPr txBox="1">
            <a:spLocks/>
          </p:cNvSpPr>
          <p:nvPr/>
        </p:nvSpPr>
        <p:spPr>
          <a:xfrm>
            <a:off x="1197695" y="3719028"/>
            <a:ext cx="1229834" cy="4722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endParaRPr lang="tr-TR" sz="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6" name="Resim 55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31178" y="1773149"/>
            <a:ext cx="372032" cy="372032"/>
          </a:xfrm>
          <a:prstGeom prst="rect">
            <a:avLst/>
          </a:prstGeom>
        </p:spPr>
      </p:pic>
      <p:sp>
        <p:nvSpPr>
          <p:cNvPr id="57" name="Alt Başlık 2"/>
          <p:cNvSpPr txBox="1">
            <a:spLocks/>
          </p:cNvSpPr>
          <p:nvPr/>
        </p:nvSpPr>
        <p:spPr>
          <a:xfrm>
            <a:off x="6599918" y="2767254"/>
            <a:ext cx="735888" cy="619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4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tr-TR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139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41" grpId="0"/>
      <p:bldP spid="42" grpId="0"/>
      <p:bldP spid="43" grpId="0"/>
      <p:bldP spid="44" grpId="0"/>
      <p:bldP spid="45" grpId="0"/>
      <p:bldP spid="48" grpId="0"/>
      <p:bldP spid="53" grpId="0"/>
      <p:bldP spid="54" grpId="0"/>
      <p:bldP spid="55" grpId="0"/>
      <p:bldP spid="5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Unvan 1"/>
          <p:cNvSpPr txBox="1">
            <a:spLocks/>
          </p:cNvSpPr>
          <p:nvPr/>
        </p:nvSpPr>
        <p:spPr>
          <a:xfrm>
            <a:off x="3208882" y="175744"/>
            <a:ext cx="5774237" cy="70978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000" b="1" dirty="0" err="1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Exercises</a:t>
            </a:r>
            <a:r>
              <a:rPr lang="tr-TR" sz="4000" b="1" dirty="0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9" name="Unvan 1"/>
          <p:cNvSpPr txBox="1">
            <a:spLocks/>
          </p:cNvSpPr>
          <p:nvPr/>
        </p:nvSpPr>
        <p:spPr>
          <a:xfrm>
            <a:off x="1637269" y="1603541"/>
            <a:ext cx="7779447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1) </a:t>
            </a: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 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football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today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</p:txBody>
      </p:sp>
      <p:sp>
        <p:nvSpPr>
          <p:cNvPr id="20" name="Unvan 1"/>
          <p:cNvSpPr txBox="1">
            <a:spLocks/>
          </p:cNvSpPr>
          <p:nvPr/>
        </p:nvSpPr>
        <p:spPr>
          <a:xfrm>
            <a:off x="1637269" y="2235117"/>
            <a:ext cx="933553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_____________(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/listen)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teacher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carefully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9" name="Unvan 1"/>
          <p:cNvSpPr txBox="1">
            <a:spLocks/>
          </p:cNvSpPr>
          <p:nvPr/>
        </p:nvSpPr>
        <p:spPr>
          <a:xfrm>
            <a:off x="1637269" y="2866693"/>
            <a:ext cx="8605858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_____________(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/plan)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trip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anywhere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?</a:t>
            </a:r>
          </a:p>
        </p:txBody>
      </p:sp>
      <p:sp>
        <p:nvSpPr>
          <p:cNvPr id="30" name="Unvan 1"/>
          <p:cNvSpPr txBox="1">
            <a:spLocks/>
          </p:cNvSpPr>
          <p:nvPr/>
        </p:nvSpPr>
        <p:spPr>
          <a:xfrm>
            <a:off x="1637270" y="3498269"/>
            <a:ext cx="842113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_____________(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on Math Project?</a:t>
            </a:r>
          </a:p>
        </p:txBody>
      </p:sp>
      <p:sp>
        <p:nvSpPr>
          <p:cNvPr id="31" name="Unvan 1"/>
          <p:cNvSpPr txBox="1">
            <a:spLocks/>
          </p:cNvSpPr>
          <p:nvPr/>
        </p:nvSpPr>
        <p:spPr>
          <a:xfrm>
            <a:off x="1637270" y="4127454"/>
            <a:ext cx="777944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_____________(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Ahmet/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gym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today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2" name="Unvan 1"/>
          <p:cNvSpPr txBox="1">
            <a:spLocks/>
          </p:cNvSpPr>
          <p:nvPr/>
        </p:nvSpPr>
        <p:spPr>
          <a:xfrm>
            <a:off x="1637269" y="4756639"/>
            <a:ext cx="9588897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6) _____________(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I/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volleyball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well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3" name="Unvan 1"/>
          <p:cNvSpPr txBox="1">
            <a:spLocks/>
          </p:cNvSpPr>
          <p:nvPr/>
        </p:nvSpPr>
        <p:spPr>
          <a:xfrm>
            <a:off x="1637270" y="5385824"/>
            <a:ext cx="7458604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7) _____________(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rain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outside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now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4" name="Unvan 1"/>
          <p:cNvSpPr txBox="1">
            <a:spLocks/>
          </p:cNvSpPr>
          <p:nvPr/>
        </p:nvSpPr>
        <p:spPr>
          <a:xfrm>
            <a:off x="2099219" y="2208314"/>
            <a:ext cx="2219325" cy="37951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b="1" dirty="0" err="1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tr-TR" sz="2000" b="1" dirty="0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dirty="0" err="1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</a:t>
            </a:r>
            <a:r>
              <a:rPr lang="tr-TR" sz="2000" b="1" dirty="0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dirty="0" err="1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listening</a:t>
            </a:r>
            <a:endParaRPr lang="tr-TR" sz="2000" b="1" dirty="0" smtClean="0">
              <a:solidFill>
                <a:srgbClr val="A376A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Unvan 1"/>
          <p:cNvSpPr txBox="1">
            <a:spLocks/>
          </p:cNvSpPr>
          <p:nvPr/>
        </p:nvSpPr>
        <p:spPr>
          <a:xfrm>
            <a:off x="2099219" y="2856586"/>
            <a:ext cx="2219325" cy="37951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b="1" dirty="0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lang="tr-TR" sz="2400" b="1" dirty="0" err="1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  <a:r>
              <a:rPr lang="tr-TR" sz="2400" b="1" dirty="0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dirty="0" err="1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planning</a:t>
            </a:r>
            <a:endParaRPr lang="tr-TR" sz="2400" b="1" dirty="0" smtClean="0">
              <a:solidFill>
                <a:srgbClr val="A376A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Unvan 1"/>
          <p:cNvSpPr txBox="1">
            <a:spLocks/>
          </p:cNvSpPr>
          <p:nvPr/>
        </p:nvSpPr>
        <p:spPr>
          <a:xfrm>
            <a:off x="2099219" y="3480430"/>
            <a:ext cx="2219325" cy="37951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b="1" dirty="0" err="1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tr-TR" sz="2000" b="1" dirty="0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dirty="0" err="1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</a:t>
            </a:r>
            <a:r>
              <a:rPr lang="tr-TR" sz="2000" b="1" dirty="0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dirty="0" err="1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working</a:t>
            </a:r>
            <a:endParaRPr lang="tr-TR" sz="2000" b="1" dirty="0" smtClean="0">
              <a:solidFill>
                <a:srgbClr val="A376A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Unvan 1"/>
          <p:cNvSpPr txBox="1">
            <a:spLocks/>
          </p:cNvSpPr>
          <p:nvPr/>
        </p:nvSpPr>
        <p:spPr>
          <a:xfrm>
            <a:off x="2099219" y="4119738"/>
            <a:ext cx="2219325" cy="37951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b="1" dirty="0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Ahmet </a:t>
            </a:r>
            <a:r>
              <a:rPr lang="tr-TR" sz="2400" b="1" dirty="0" err="1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going</a:t>
            </a:r>
            <a:endParaRPr lang="tr-TR" sz="2400" b="1" dirty="0" smtClean="0">
              <a:solidFill>
                <a:srgbClr val="A376A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Unvan 1"/>
          <p:cNvSpPr txBox="1">
            <a:spLocks/>
          </p:cNvSpPr>
          <p:nvPr/>
        </p:nvSpPr>
        <p:spPr>
          <a:xfrm>
            <a:off x="2099219" y="4739273"/>
            <a:ext cx="2219325" cy="37951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b="1" dirty="0" err="1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</a:t>
            </a:r>
            <a:r>
              <a:rPr lang="tr-TR" sz="2400" b="1" dirty="0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 </a:t>
            </a:r>
            <a:r>
              <a:rPr lang="tr-TR" sz="2400" b="1" dirty="0" err="1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playing</a:t>
            </a:r>
            <a:endParaRPr lang="tr-TR" sz="2400" b="1" dirty="0" smtClean="0">
              <a:solidFill>
                <a:srgbClr val="A376A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Unvan 1"/>
          <p:cNvSpPr txBox="1">
            <a:spLocks/>
          </p:cNvSpPr>
          <p:nvPr/>
        </p:nvSpPr>
        <p:spPr>
          <a:xfrm>
            <a:off x="2099219" y="5378108"/>
            <a:ext cx="2219325" cy="37951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b="1" dirty="0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it </a:t>
            </a:r>
            <a:r>
              <a:rPr lang="tr-TR" sz="2400" b="1" dirty="0" err="1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raining</a:t>
            </a:r>
            <a:endParaRPr lang="tr-TR" sz="2400" b="1" dirty="0" smtClean="0">
              <a:solidFill>
                <a:srgbClr val="A376A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Unvan 1"/>
          <p:cNvSpPr txBox="1">
            <a:spLocks/>
          </p:cNvSpPr>
          <p:nvPr/>
        </p:nvSpPr>
        <p:spPr>
          <a:xfrm>
            <a:off x="2099219" y="1602871"/>
            <a:ext cx="2219325" cy="37951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b="1" dirty="0" err="1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tr-TR" sz="2000" b="1" dirty="0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dirty="0" err="1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tr-TR" sz="2000" b="1" dirty="0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dirty="0" err="1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playing</a:t>
            </a:r>
            <a:endParaRPr lang="tr-TR" sz="2000" b="1" dirty="0" smtClean="0">
              <a:solidFill>
                <a:srgbClr val="A376A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406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van 1"/>
          <p:cNvSpPr txBox="1">
            <a:spLocks/>
          </p:cNvSpPr>
          <p:nvPr/>
        </p:nvSpPr>
        <p:spPr>
          <a:xfrm>
            <a:off x="4033015" y="983002"/>
            <a:ext cx="412597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800" dirty="0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(Zaman İfadeleri)</a:t>
            </a:r>
            <a:endParaRPr lang="tr-TR" sz="2800" dirty="0">
              <a:solidFill>
                <a:srgbClr val="A376A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Unvan 1"/>
          <p:cNvSpPr txBox="1">
            <a:spLocks/>
          </p:cNvSpPr>
          <p:nvPr/>
        </p:nvSpPr>
        <p:spPr>
          <a:xfrm>
            <a:off x="3208882" y="465679"/>
            <a:ext cx="5774237" cy="71118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000" b="1" dirty="0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Time </a:t>
            </a:r>
            <a:r>
              <a:rPr lang="tr-TR" sz="4000" b="1" dirty="0" err="1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Expressions</a:t>
            </a:r>
            <a:endParaRPr lang="tr-TR" sz="4000" b="1" dirty="0" smtClean="0">
              <a:solidFill>
                <a:srgbClr val="6C3E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Unvan 1"/>
          <p:cNvSpPr txBox="1">
            <a:spLocks/>
          </p:cNvSpPr>
          <p:nvPr/>
        </p:nvSpPr>
        <p:spPr>
          <a:xfrm>
            <a:off x="1423416" y="2151885"/>
            <a:ext cx="3708681" cy="132993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tr-TR" sz="2800" dirty="0" err="1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Now</a:t>
            </a:r>
            <a:endParaRPr lang="tr-TR" sz="2800" dirty="0" smtClean="0">
              <a:solidFill>
                <a:srgbClr val="A376A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tr-TR" sz="2800" dirty="0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Right </a:t>
            </a:r>
            <a:r>
              <a:rPr lang="tr-TR" sz="2800" dirty="0" err="1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now</a:t>
            </a:r>
            <a:endParaRPr lang="tr-TR" sz="2800" dirty="0">
              <a:solidFill>
                <a:srgbClr val="A376A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tr-TR" sz="2800" dirty="0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</a:t>
            </a:r>
            <a:r>
              <a:rPr lang="tr-TR" sz="2800" dirty="0" err="1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800" dirty="0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moment</a:t>
            </a:r>
          </a:p>
          <a:p>
            <a:pPr algn="just">
              <a:lnSpc>
                <a:spcPct val="150000"/>
              </a:lnSpc>
            </a:pPr>
            <a:r>
              <a:rPr lang="tr-TR" sz="2800" dirty="0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</a:t>
            </a:r>
            <a:r>
              <a:rPr lang="tr-TR" sz="2800" dirty="0" err="1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present</a:t>
            </a:r>
            <a:endParaRPr lang="tr-TR" sz="2800" dirty="0" smtClean="0">
              <a:solidFill>
                <a:srgbClr val="A376A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Unvan 1"/>
          <p:cNvSpPr txBox="1">
            <a:spLocks/>
          </p:cNvSpPr>
          <p:nvPr/>
        </p:nvSpPr>
        <p:spPr>
          <a:xfrm>
            <a:off x="4295467" y="2617663"/>
            <a:ext cx="2522857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Şimdi / Şu an</a:t>
            </a:r>
          </a:p>
        </p:txBody>
      </p:sp>
      <p:sp>
        <p:nvSpPr>
          <p:cNvPr id="24" name="Unvan 1"/>
          <p:cNvSpPr txBox="1">
            <a:spLocks/>
          </p:cNvSpPr>
          <p:nvPr/>
        </p:nvSpPr>
        <p:spPr>
          <a:xfrm>
            <a:off x="6790224" y="2583873"/>
            <a:ext cx="420029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(Ece 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şu an 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televizyon izliyor.)</a:t>
            </a:r>
          </a:p>
        </p:txBody>
      </p:sp>
      <p:sp>
        <p:nvSpPr>
          <p:cNvPr id="25" name="Unvan 1"/>
          <p:cNvSpPr txBox="1">
            <a:spLocks/>
          </p:cNvSpPr>
          <p:nvPr/>
        </p:nvSpPr>
        <p:spPr>
          <a:xfrm>
            <a:off x="1434618" y="4451310"/>
            <a:ext cx="154437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err="1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Today</a:t>
            </a:r>
            <a:endParaRPr lang="tr-TR" sz="2800" dirty="0" smtClean="0">
              <a:solidFill>
                <a:srgbClr val="A376A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Unvan 1"/>
          <p:cNvSpPr txBox="1">
            <a:spLocks/>
          </p:cNvSpPr>
          <p:nvPr/>
        </p:nvSpPr>
        <p:spPr>
          <a:xfrm>
            <a:off x="2540495" y="4449185"/>
            <a:ext cx="196673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Bugün</a:t>
            </a:r>
            <a:endParaRPr lang="tr-TR" sz="28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Unvan 1"/>
          <p:cNvSpPr txBox="1">
            <a:spLocks/>
          </p:cNvSpPr>
          <p:nvPr/>
        </p:nvSpPr>
        <p:spPr>
          <a:xfrm>
            <a:off x="6704777" y="2151710"/>
            <a:ext cx="490963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400" dirty="0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Ece is </a:t>
            </a:r>
            <a:r>
              <a:rPr lang="tr-TR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watching</a:t>
            </a:r>
            <a:r>
              <a:rPr 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TV </a:t>
            </a:r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now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ağ Köşeli Ayraç 2"/>
          <p:cNvSpPr/>
          <p:nvPr/>
        </p:nvSpPr>
        <p:spPr>
          <a:xfrm>
            <a:off x="3818021" y="1773382"/>
            <a:ext cx="397653" cy="2198253"/>
          </a:xfrm>
          <a:prstGeom prst="rightBracket">
            <a:avLst/>
          </a:prstGeom>
          <a:ln w="28575">
            <a:solidFill>
              <a:srgbClr val="6C3E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Unvan 1"/>
          <p:cNvSpPr txBox="1">
            <a:spLocks/>
          </p:cNvSpPr>
          <p:nvPr/>
        </p:nvSpPr>
        <p:spPr>
          <a:xfrm>
            <a:off x="1434618" y="4989866"/>
            <a:ext cx="154437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err="1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Tonight</a:t>
            </a:r>
            <a:endParaRPr lang="tr-TR" sz="2800" dirty="0" smtClean="0">
              <a:solidFill>
                <a:srgbClr val="A376A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Unvan 1"/>
          <p:cNvSpPr txBox="1">
            <a:spLocks/>
          </p:cNvSpPr>
          <p:nvPr/>
        </p:nvSpPr>
        <p:spPr>
          <a:xfrm>
            <a:off x="2834655" y="4987741"/>
            <a:ext cx="196673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 gece</a:t>
            </a:r>
            <a:endParaRPr lang="tr-TR" sz="28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Unvan 1"/>
          <p:cNvSpPr txBox="1">
            <a:spLocks/>
          </p:cNvSpPr>
          <p:nvPr/>
        </p:nvSpPr>
        <p:spPr>
          <a:xfrm>
            <a:off x="6790224" y="3787871"/>
            <a:ext cx="420029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(Ben 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şu anda 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ödev yapıyorum.)</a:t>
            </a:r>
          </a:p>
        </p:txBody>
      </p:sp>
      <p:sp>
        <p:nvSpPr>
          <p:cNvPr id="33" name="Unvan 1"/>
          <p:cNvSpPr txBox="1">
            <a:spLocks/>
          </p:cNvSpPr>
          <p:nvPr/>
        </p:nvSpPr>
        <p:spPr>
          <a:xfrm>
            <a:off x="6704777" y="3355708"/>
            <a:ext cx="531173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400" dirty="0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I’m </a:t>
            </a:r>
            <a:r>
              <a:rPr lang="tr-TR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doing</a:t>
            </a:r>
            <a:r>
              <a:rPr 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homework</a:t>
            </a:r>
            <a:r>
              <a:rPr 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</a:t>
            </a:r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moment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Unvan 1"/>
          <p:cNvSpPr txBox="1">
            <a:spLocks/>
          </p:cNvSpPr>
          <p:nvPr/>
        </p:nvSpPr>
        <p:spPr>
          <a:xfrm>
            <a:off x="6790224" y="4885173"/>
            <a:ext cx="461717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(Ben 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bugün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İngilizce çalışıyorum.)</a:t>
            </a:r>
          </a:p>
        </p:txBody>
      </p:sp>
      <p:sp>
        <p:nvSpPr>
          <p:cNvPr id="35" name="Unvan 1"/>
          <p:cNvSpPr txBox="1">
            <a:spLocks/>
          </p:cNvSpPr>
          <p:nvPr/>
        </p:nvSpPr>
        <p:spPr>
          <a:xfrm>
            <a:off x="6704777" y="4453010"/>
            <a:ext cx="490963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400" dirty="0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I’m </a:t>
            </a:r>
            <a:r>
              <a:rPr lang="tr-TR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studying</a:t>
            </a:r>
            <a:r>
              <a:rPr 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English </a:t>
            </a:r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today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294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2" grpId="0"/>
      <p:bldP spid="24" grpId="0"/>
      <p:bldP spid="25" grpId="0"/>
      <p:bldP spid="26" grpId="0"/>
      <p:bldP spid="27" grpId="0"/>
      <p:bldP spid="19" grpId="0"/>
      <p:bldP spid="20" grpId="0"/>
      <p:bldP spid="23" grpId="0"/>
      <p:bldP spid="33" grpId="0"/>
      <p:bldP spid="34" grpId="0"/>
      <p:bldP spid="3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1890754" y="4103237"/>
            <a:ext cx="3305091" cy="121241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800" b="1" dirty="0" err="1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</a:t>
            </a:r>
            <a:r>
              <a:rPr lang="tr-TR" sz="2800" b="1" dirty="0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he </a:t>
            </a:r>
            <a:r>
              <a:rPr lang="tr-TR" sz="2800" b="1" dirty="0" err="1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doing</a:t>
            </a:r>
            <a:r>
              <a:rPr lang="tr-TR" sz="2800" b="1" dirty="0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b="1" dirty="0" err="1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now</a:t>
            </a:r>
            <a:r>
              <a:rPr lang="tr-TR" sz="2800" b="1" dirty="0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tr-TR" sz="2800" b="1" dirty="0">
              <a:solidFill>
                <a:srgbClr val="6C3E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7168407" y="4913098"/>
            <a:ext cx="3259445" cy="121241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800" b="1" dirty="0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is </a:t>
            </a:r>
            <a:r>
              <a:rPr lang="tr-TR" sz="2800" b="1" dirty="0" err="1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wash</a:t>
            </a:r>
            <a:r>
              <a:rPr lang="tr-TR" sz="2800" b="1" dirty="0" err="1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ing</a:t>
            </a:r>
            <a:r>
              <a:rPr lang="tr-TR" sz="2800" b="1" dirty="0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b="1" dirty="0" err="1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800" b="1" dirty="0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car.</a:t>
            </a:r>
            <a:endParaRPr lang="tr-TR" sz="2800" b="1" dirty="0">
              <a:solidFill>
                <a:srgbClr val="6C3E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1801854" y="3422771"/>
            <a:ext cx="3668505" cy="369332"/>
          </a:xfrm>
          <a:prstGeom prst="rect">
            <a:avLst/>
          </a:prstGeom>
          <a:ln w="28575">
            <a:solidFill>
              <a:srgbClr val="A376A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r-T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 şuan ne yapıyor?)</a:t>
            </a:r>
            <a:endParaRPr lang="tr-TR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6963878" y="4192137"/>
            <a:ext cx="3668505" cy="369332"/>
          </a:xfrm>
          <a:prstGeom prst="rect">
            <a:avLst/>
          </a:prstGeom>
          <a:ln w="28575">
            <a:solidFill>
              <a:srgbClr val="A376A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r-T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 araba yıkıyor.)</a:t>
            </a:r>
            <a:endParaRPr lang="tr-TR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823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1890754" y="4103237"/>
            <a:ext cx="3305091" cy="121241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800" b="1" dirty="0" err="1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</a:t>
            </a:r>
            <a:r>
              <a:rPr lang="tr-TR" sz="2800" b="1" dirty="0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he </a:t>
            </a:r>
            <a:r>
              <a:rPr lang="tr-TR" sz="2800" b="1" dirty="0" err="1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doing</a:t>
            </a:r>
            <a:r>
              <a:rPr lang="tr-TR" sz="2800" b="1" dirty="0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b="1" dirty="0" err="1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now</a:t>
            </a:r>
            <a:r>
              <a:rPr lang="tr-TR" sz="2800" b="1" dirty="0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tr-TR" sz="2800" b="1" dirty="0">
              <a:solidFill>
                <a:srgbClr val="6C3E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7168407" y="4913098"/>
            <a:ext cx="3259445" cy="121241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800" b="1" dirty="0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is </a:t>
            </a:r>
            <a:r>
              <a:rPr lang="tr-TR" sz="2800" b="1" dirty="0" err="1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playing</a:t>
            </a:r>
            <a:r>
              <a:rPr lang="tr-TR" sz="2800" b="1" dirty="0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b="1" dirty="0" err="1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800" b="1" dirty="0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b="1" dirty="0" err="1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guitar</a:t>
            </a:r>
            <a:r>
              <a:rPr lang="tr-TR" sz="2800" b="1" dirty="0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tr-TR" sz="2800" b="1" dirty="0">
              <a:solidFill>
                <a:srgbClr val="6C3E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1801854" y="3422771"/>
            <a:ext cx="3668505" cy="369332"/>
          </a:xfrm>
          <a:prstGeom prst="rect">
            <a:avLst/>
          </a:prstGeom>
          <a:ln w="28575">
            <a:solidFill>
              <a:srgbClr val="A376A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r-T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 şuan ne yapıyor?)</a:t>
            </a:r>
            <a:endParaRPr lang="tr-TR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6963878" y="4192137"/>
            <a:ext cx="3668505" cy="369332"/>
          </a:xfrm>
          <a:prstGeom prst="rect">
            <a:avLst/>
          </a:prstGeom>
          <a:ln w="28575">
            <a:solidFill>
              <a:srgbClr val="A376A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r-T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 gitar çalıyor.)</a:t>
            </a:r>
            <a:endParaRPr lang="tr-TR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736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1890754" y="4103237"/>
            <a:ext cx="3305091" cy="121241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800" b="1" dirty="0" err="1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</a:t>
            </a:r>
            <a:r>
              <a:rPr lang="tr-TR" sz="2800" b="1" dirty="0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b="1" dirty="0" err="1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tr-TR" sz="2800" b="1" dirty="0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b="1" dirty="0" err="1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</a:t>
            </a:r>
            <a:r>
              <a:rPr lang="tr-TR" sz="2800" b="1" dirty="0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b="1" dirty="0" err="1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doing</a:t>
            </a:r>
            <a:r>
              <a:rPr lang="tr-TR" sz="2800" b="1" dirty="0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b="1" dirty="0" err="1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now</a:t>
            </a:r>
            <a:r>
              <a:rPr lang="tr-TR" sz="2800" b="1" dirty="0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tr-TR" sz="2800" b="1" dirty="0">
              <a:solidFill>
                <a:srgbClr val="6C3E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7168407" y="4913098"/>
            <a:ext cx="3259445" cy="121241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800" b="1" dirty="0" err="1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</a:t>
            </a:r>
            <a:r>
              <a:rPr lang="tr-TR" sz="2800" b="1" dirty="0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b="1" dirty="0" err="1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tr-TR" sz="2800" b="1" dirty="0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b="1" dirty="0" err="1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playing</a:t>
            </a:r>
            <a:r>
              <a:rPr lang="tr-TR" sz="2800" b="1" dirty="0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b="1" dirty="0" err="1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800" b="1" dirty="0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board </a:t>
            </a:r>
            <a:r>
              <a:rPr lang="tr-TR" sz="2800" b="1" dirty="0" err="1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game</a:t>
            </a:r>
            <a:r>
              <a:rPr lang="tr-TR" sz="2800" b="1" dirty="0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tr-TR" sz="2800" b="1" dirty="0">
              <a:solidFill>
                <a:srgbClr val="6C3E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1801854" y="3422771"/>
            <a:ext cx="3668505" cy="369332"/>
          </a:xfrm>
          <a:prstGeom prst="rect">
            <a:avLst/>
          </a:prstGeom>
          <a:ln w="28575">
            <a:solidFill>
              <a:srgbClr val="A376A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r-T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(Onlar şuan ne yapıyorlar?)</a:t>
            </a:r>
            <a:endParaRPr lang="tr-TR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6963878" y="4192137"/>
            <a:ext cx="3668505" cy="369332"/>
          </a:xfrm>
          <a:prstGeom prst="rect">
            <a:avLst/>
          </a:prstGeom>
          <a:ln w="28575">
            <a:solidFill>
              <a:srgbClr val="A376A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r-T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(Onlar kutu oyunu oynuyorlar.)</a:t>
            </a:r>
            <a:endParaRPr lang="tr-TR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723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1890754" y="4103237"/>
            <a:ext cx="3305091" cy="121241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800" b="1" dirty="0" err="1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</a:t>
            </a:r>
            <a:r>
              <a:rPr lang="tr-TR" sz="2800" b="1" dirty="0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tr-TR" sz="2800" b="1" dirty="0" err="1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  <a:r>
              <a:rPr lang="tr-TR" sz="2800" b="1" dirty="0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b="1" dirty="0" err="1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doing</a:t>
            </a:r>
            <a:r>
              <a:rPr lang="tr-TR" sz="2800" b="1" dirty="0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b="1" dirty="0" err="1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now</a:t>
            </a:r>
            <a:r>
              <a:rPr lang="tr-TR" sz="2800" b="1" dirty="0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tr-TR" sz="2800" b="1" dirty="0">
              <a:solidFill>
                <a:srgbClr val="6C3E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7168407" y="4913098"/>
            <a:ext cx="3259445" cy="121241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800" b="1" dirty="0" err="1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</a:t>
            </a:r>
            <a:r>
              <a:rPr lang="tr-TR" sz="2800" b="1" dirty="0" err="1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tr-TR" sz="2800" b="1" dirty="0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tr-TR" sz="2800" b="1" dirty="0" err="1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cooking</a:t>
            </a:r>
            <a:r>
              <a:rPr lang="tr-TR" sz="2800" b="1" dirty="0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tr-TR" sz="2800" b="1" dirty="0" err="1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800" b="1" dirty="0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b="1" dirty="0" err="1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kitchen</a:t>
            </a:r>
            <a:r>
              <a:rPr lang="tr-TR" sz="2800" b="1" dirty="0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tr-TR" sz="2800" b="1" dirty="0">
              <a:solidFill>
                <a:srgbClr val="6C3E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1801854" y="3422771"/>
            <a:ext cx="3668505" cy="369332"/>
          </a:xfrm>
          <a:prstGeom prst="rect">
            <a:avLst/>
          </a:prstGeom>
          <a:ln w="28575">
            <a:solidFill>
              <a:srgbClr val="A376A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r-T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 şuan ne yapıyor?)</a:t>
            </a:r>
            <a:endParaRPr lang="tr-TR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6963878" y="4192137"/>
            <a:ext cx="3668505" cy="369332"/>
          </a:xfrm>
          <a:prstGeom prst="rect">
            <a:avLst/>
          </a:prstGeom>
          <a:ln w="28575">
            <a:solidFill>
              <a:srgbClr val="A376A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r-T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 mutfakta yemek pişiriyor.)</a:t>
            </a:r>
            <a:endParaRPr lang="tr-TR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187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van 1"/>
          <p:cNvSpPr txBox="1">
            <a:spLocks/>
          </p:cNvSpPr>
          <p:nvPr/>
        </p:nvSpPr>
        <p:spPr>
          <a:xfrm>
            <a:off x="7060271" y="1059929"/>
            <a:ext cx="412597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800" dirty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(Şimdiki Zaman)</a:t>
            </a:r>
            <a:endParaRPr lang="tr-TR" sz="2800" dirty="0">
              <a:solidFill>
                <a:srgbClr val="A376A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Unvan 1"/>
          <p:cNvSpPr txBox="1">
            <a:spLocks/>
          </p:cNvSpPr>
          <p:nvPr/>
        </p:nvSpPr>
        <p:spPr>
          <a:xfrm>
            <a:off x="6236137" y="486574"/>
            <a:ext cx="5774237" cy="71118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000" b="1" dirty="0" err="1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Present</a:t>
            </a:r>
            <a:r>
              <a:rPr lang="tr-TR" sz="4000" b="1" dirty="0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4000" b="1" dirty="0" err="1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Continuous</a:t>
            </a:r>
            <a:r>
              <a:rPr lang="tr-TR" sz="4000" b="1" dirty="0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tr-TR" sz="4000" b="1" dirty="0" smtClean="0">
              <a:solidFill>
                <a:srgbClr val="6C3E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Unvan 1"/>
          <p:cNvSpPr txBox="1">
            <a:spLocks/>
          </p:cNvSpPr>
          <p:nvPr/>
        </p:nvSpPr>
        <p:spPr>
          <a:xfrm>
            <a:off x="6874598" y="1719602"/>
            <a:ext cx="4357081" cy="110316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 </a:t>
            </a:r>
            <a:r>
              <a:rPr lang="tr-TR" sz="2400" b="1" dirty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Zaman Kullanılır</a:t>
            </a:r>
            <a:r>
              <a:rPr lang="tr-TR" sz="2400" b="1" dirty="0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  <a:p>
            <a:r>
              <a:rPr lang="tr-TR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Şu </a:t>
            </a:r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anda devam eden bir eylemi 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anlatmak </a:t>
            </a:r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için kullanırız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tr-TR" sz="20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Unvan 1"/>
          <p:cNvSpPr txBox="1">
            <a:spLocks/>
          </p:cNvSpPr>
          <p:nvPr/>
        </p:nvSpPr>
        <p:spPr>
          <a:xfrm>
            <a:off x="7313083" y="4745700"/>
            <a:ext cx="420029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Şu </a:t>
            </a:r>
            <a:r>
              <a:rPr lang="pt-BR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anda </a:t>
            </a:r>
            <a:r>
              <a:rPr lang="tr-TR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kutu</a:t>
            </a:r>
            <a:r>
              <a:rPr lang="pt-BR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oyunu </a:t>
            </a:r>
            <a:r>
              <a:rPr lang="pt-BR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oynuyorum</a:t>
            </a:r>
            <a:r>
              <a:rPr lang="tr-TR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  <a:endParaRPr lang="tr-TR" sz="18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Unvan 1"/>
          <p:cNvSpPr txBox="1">
            <a:spLocks/>
          </p:cNvSpPr>
          <p:nvPr/>
        </p:nvSpPr>
        <p:spPr>
          <a:xfrm>
            <a:off x="7313083" y="5483010"/>
            <a:ext cx="420029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(Annem mutfakta yemek </a:t>
            </a:r>
            <a:r>
              <a:rPr lang="tr-TR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pişiriyor.)</a:t>
            </a:r>
            <a:endParaRPr lang="tr-TR" sz="18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Unvan 1"/>
          <p:cNvSpPr txBox="1">
            <a:spLocks/>
          </p:cNvSpPr>
          <p:nvPr/>
        </p:nvSpPr>
        <p:spPr>
          <a:xfrm>
            <a:off x="7313083" y="6190230"/>
            <a:ext cx="420029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(Bugün piknik </a:t>
            </a:r>
            <a:r>
              <a:rPr lang="tr-TR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yapıyorlar.)</a:t>
            </a:r>
            <a:endParaRPr lang="tr-TR" sz="18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Düz Bağlayıcı 2"/>
          <p:cNvCxnSpPr/>
          <p:nvPr/>
        </p:nvCxnSpPr>
        <p:spPr>
          <a:xfrm>
            <a:off x="6083300" y="1400700"/>
            <a:ext cx="0" cy="5457300"/>
          </a:xfrm>
          <a:prstGeom prst="line">
            <a:avLst/>
          </a:prstGeom>
          <a:ln w="19050">
            <a:solidFill>
              <a:srgbClr val="6C3E6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Unvan 1"/>
          <p:cNvSpPr txBox="1">
            <a:spLocks/>
          </p:cNvSpPr>
          <p:nvPr/>
        </p:nvSpPr>
        <p:spPr>
          <a:xfrm>
            <a:off x="6874601" y="2623843"/>
            <a:ext cx="4357081" cy="110316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Zaman İfadeleri; </a:t>
            </a:r>
          </a:p>
          <a:p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now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at the moment – today</a:t>
            </a:r>
          </a:p>
        </p:txBody>
      </p:sp>
      <p:sp>
        <p:nvSpPr>
          <p:cNvPr id="25" name="Unvan 1"/>
          <p:cNvSpPr txBox="1">
            <a:spLocks/>
          </p:cNvSpPr>
          <p:nvPr/>
        </p:nvSpPr>
        <p:spPr>
          <a:xfrm>
            <a:off x="6874598" y="3388383"/>
            <a:ext cx="4357081" cy="110316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 err="1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Yapı</a:t>
            </a:r>
            <a:r>
              <a:rPr lang="tr-TR" sz="2400" b="1" dirty="0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en-U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Özne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am / is / are + V-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ing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Unvan 1"/>
          <p:cNvSpPr txBox="1">
            <a:spLocks/>
          </p:cNvSpPr>
          <p:nvPr/>
        </p:nvSpPr>
        <p:spPr>
          <a:xfrm>
            <a:off x="6874598" y="4491545"/>
            <a:ext cx="4357081" cy="42087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000" b="1" dirty="0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en-US" sz="2000" b="1" dirty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 playing a board game now</a:t>
            </a:r>
            <a:r>
              <a:rPr lang="en-US" sz="2000" b="1" dirty="0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tr-TR" sz="2000" b="1" dirty="0" smtClean="0">
              <a:solidFill>
                <a:srgbClr val="6C3E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6878860" y="5211653"/>
            <a:ext cx="45337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000" b="1" dirty="0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 </a:t>
            </a:r>
            <a:r>
              <a:rPr lang="en-US" sz="2000" b="1" dirty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mother is cooking in the kitchen.</a:t>
            </a:r>
            <a:endParaRPr lang="tr-TR" sz="2000" b="1" dirty="0">
              <a:solidFill>
                <a:srgbClr val="6C3E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6874598" y="5910994"/>
            <a:ext cx="38992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000" b="1" dirty="0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 </a:t>
            </a:r>
            <a:r>
              <a:rPr lang="en-US" sz="2000" b="1" dirty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having a picnic today.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Unvan 1"/>
          <p:cNvSpPr txBox="1">
            <a:spLocks/>
          </p:cNvSpPr>
          <p:nvPr/>
        </p:nvSpPr>
        <p:spPr>
          <a:xfrm>
            <a:off x="5600235" y="609189"/>
            <a:ext cx="966129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800" dirty="0" err="1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vs</a:t>
            </a:r>
            <a:endParaRPr lang="tr-TR" sz="2800" dirty="0">
              <a:solidFill>
                <a:srgbClr val="A376A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Unvan 1"/>
          <p:cNvSpPr txBox="1">
            <a:spLocks/>
          </p:cNvSpPr>
          <p:nvPr/>
        </p:nvSpPr>
        <p:spPr>
          <a:xfrm>
            <a:off x="980359" y="1059929"/>
            <a:ext cx="412597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800" dirty="0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(Geniş </a:t>
            </a:r>
            <a:r>
              <a:rPr lang="tr-TR" sz="2800" dirty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Zaman)</a:t>
            </a:r>
            <a:endParaRPr lang="tr-TR" sz="2800" dirty="0">
              <a:solidFill>
                <a:srgbClr val="A376A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Unvan 1"/>
          <p:cNvSpPr txBox="1">
            <a:spLocks/>
          </p:cNvSpPr>
          <p:nvPr/>
        </p:nvSpPr>
        <p:spPr>
          <a:xfrm>
            <a:off x="156225" y="486574"/>
            <a:ext cx="5774237" cy="71118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000" b="1" dirty="0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Simple </a:t>
            </a:r>
            <a:r>
              <a:rPr lang="tr-TR" sz="4000" b="1" dirty="0" err="1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Present</a:t>
            </a:r>
            <a:r>
              <a:rPr lang="tr-TR" sz="4000" b="1" dirty="0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tr-TR" sz="4000" b="1" dirty="0" smtClean="0">
              <a:solidFill>
                <a:srgbClr val="6C3E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Unvan 1"/>
          <p:cNvSpPr txBox="1">
            <a:spLocks/>
          </p:cNvSpPr>
          <p:nvPr/>
        </p:nvSpPr>
        <p:spPr>
          <a:xfrm>
            <a:off x="794686" y="1719602"/>
            <a:ext cx="4357081" cy="110316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 Zaman Kullanılır? </a:t>
            </a:r>
          </a:p>
          <a:p>
            <a:r>
              <a:rPr lang="tr-TR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</a:t>
            </a:r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 gün yapılan ve 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alışkanlık </a:t>
            </a:r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hâline gelmiş eylemleri anlatmak için kullanırız.</a:t>
            </a:r>
          </a:p>
        </p:txBody>
      </p:sp>
      <p:sp>
        <p:nvSpPr>
          <p:cNvPr id="32" name="Unvan 1"/>
          <p:cNvSpPr txBox="1">
            <a:spLocks/>
          </p:cNvSpPr>
          <p:nvPr/>
        </p:nvSpPr>
        <p:spPr>
          <a:xfrm>
            <a:off x="1233171" y="4745700"/>
            <a:ext cx="420029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tr-TR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Arkadaşlarımla oyun oynarım</a:t>
            </a:r>
            <a:r>
              <a:rPr lang="tr-TR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  <a:endParaRPr lang="tr-TR" sz="18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Unvan 1"/>
          <p:cNvSpPr txBox="1">
            <a:spLocks/>
          </p:cNvSpPr>
          <p:nvPr/>
        </p:nvSpPr>
        <p:spPr>
          <a:xfrm>
            <a:off x="1233171" y="5483010"/>
            <a:ext cx="420029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(Babam her gün </a:t>
            </a:r>
            <a:r>
              <a:rPr lang="tr-TR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çalışır.)</a:t>
            </a:r>
            <a:endParaRPr lang="tr-TR" sz="18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Unvan 1"/>
          <p:cNvSpPr txBox="1">
            <a:spLocks/>
          </p:cNvSpPr>
          <p:nvPr/>
        </p:nvSpPr>
        <p:spPr>
          <a:xfrm>
            <a:off x="1233171" y="6190230"/>
            <a:ext cx="420029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(O, genellikle </a:t>
            </a:r>
            <a:r>
              <a:rPr lang="tr-T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bisiklete </a:t>
            </a:r>
            <a:r>
              <a:rPr lang="tr-TR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biner.)</a:t>
            </a:r>
            <a:endParaRPr lang="tr-TR" sz="18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Unvan 1"/>
          <p:cNvSpPr txBox="1">
            <a:spLocks/>
          </p:cNvSpPr>
          <p:nvPr/>
        </p:nvSpPr>
        <p:spPr>
          <a:xfrm>
            <a:off x="794689" y="2623843"/>
            <a:ext cx="4357081" cy="110316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Zaman İfadeleri; </a:t>
            </a:r>
          </a:p>
          <a:p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always – usually – often – every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day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Unvan 1"/>
          <p:cNvSpPr txBox="1">
            <a:spLocks/>
          </p:cNvSpPr>
          <p:nvPr/>
        </p:nvSpPr>
        <p:spPr>
          <a:xfrm>
            <a:off x="794686" y="3388383"/>
            <a:ext cx="4357081" cy="110316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 err="1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Yapı</a:t>
            </a:r>
            <a:r>
              <a:rPr lang="tr-TR" sz="2400" b="1" dirty="0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Özne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+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fiil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(+ s /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7" name="Unvan 1"/>
          <p:cNvSpPr txBox="1">
            <a:spLocks/>
          </p:cNvSpPr>
          <p:nvPr/>
        </p:nvSpPr>
        <p:spPr>
          <a:xfrm>
            <a:off x="794686" y="4491545"/>
            <a:ext cx="4357081" cy="42087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play </a:t>
            </a:r>
            <a:r>
              <a:rPr lang="en-US" sz="2000" b="1" dirty="0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game </a:t>
            </a:r>
            <a:r>
              <a:rPr lang="en-US" sz="2000" b="1" dirty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my </a:t>
            </a:r>
            <a:r>
              <a:rPr lang="tr-TR" sz="2000" b="1" dirty="0" err="1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friends</a:t>
            </a:r>
            <a:r>
              <a:rPr lang="en-US" sz="2000" b="1" dirty="0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tr-TR" sz="2000" b="1" dirty="0" smtClean="0">
              <a:solidFill>
                <a:srgbClr val="6C3E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Dikdörtgen 37"/>
          <p:cNvSpPr/>
          <p:nvPr/>
        </p:nvSpPr>
        <p:spPr>
          <a:xfrm>
            <a:off x="798948" y="5211653"/>
            <a:ext cx="36104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000" b="1" dirty="0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 father works every day.</a:t>
            </a:r>
            <a:endParaRPr lang="tr-TR" sz="2000" b="1" dirty="0">
              <a:solidFill>
                <a:srgbClr val="6C3E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Dikdörtgen 38"/>
          <p:cNvSpPr/>
          <p:nvPr/>
        </p:nvSpPr>
        <p:spPr>
          <a:xfrm>
            <a:off x="794686" y="5910994"/>
            <a:ext cx="31849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000" b="1" dirty="0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 usually rides a bike.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583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8" grpId="0"/>
      <p:bldP spid="17" grpId="0"/>
      <p:bldP spid="19" grpId="0"/>
      <p:bldP spid="24" grpId="0"/>
      <p:bldP spid="25" grpId="0"/>
      <p:bldP spid="26" grpId="0"/>
      <p:bldP spid="4" grpId="0"/>
      <p:bldP spid="6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aralelkenar 22"/>
          <p:cNvSpPr/>
          <p:nvPr/>
        </p:nvSpPr>
        <p:spPr>
          <a:xfrm>
            <a:off x="6572548" y="3583114"/>
            <a:ext cx="1657946" cy="331262"/>
          </a:xfrm>
          <a:prstGeom prst="parallelogram">
            <a:avLst/>
          </a:prstGeom>
          <a:solidFill>
            <a:srgbClr val="DCCADB"/>
          </a:solidFill>
          <a:ln w="25400" cap="flat" cmpd="sng" algn="ctr">
            <a:solidFill>
              <a:srgbClr val="B995B7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Amca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Paralelkenar 23"/>
          <p:cNvSpPr/>
          <p:nvPr/>
        </p:nvSpPr>
        <p:spPr>
          <a:xfrm>
            <a:off x="8401348" y="3583114"/>
            <a:ext cx="1657946" cy="331262"/>
          </a:xfrm>
          <a:prstGeom prst="parallelogram">
            <a:avLst/>
          </a:prstGeom>
          <a:solidFill>
            <a:srgbClr val="DCCADB"/>
          </a:solidFill>
          <a:ln w="25400" cap="flat" cmpd="sng" algn="ctr">
            <a:solidFill>
              <a:srgbClr val="B995B7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Hala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Paralelkenar 25"/>
          <p:cNvSpPr/>
          <p:nvPr/>
        </p:nvSpPr>
        <p:spPr>
          <a:xfrm>
            <a:off x="2351829" y="6129716"/>
            <a:ext cx="1657946" cy="331262"/>
          </a:xfrm>
          <a:prstGeom prst="parallelogram">
            <a:avLst/>
          </a:prstGeom>
          <a:solidFill>
            <a:srgbClr val="DCCADB"/>
          </a:solidFill>
          <a:ln w="25400" cap="flat" cmpd="sng" algn="ctr">
            <a:solidFill>
              <a:srgbClr val="B995B7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Erkek kardeş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Paralelkenar 26"/>
          <p:cNvSpPr/>
          <p:nvPr/>
        </p:nvSpPr>
        <p:spPr>
          <a:xfrm>
            <a:off x="4266354" y="6129716"/>
            <a:ext cx="1657946" cy="331262"/>
          </a:xfrm>
          <a:prstGeom prst="parallelogram">
            <a:avLst/>
          </a:prstGeom>
          <a:solidFill>
            <a:srgbClr val="DCCADB"/>
          </a:solidFill>
          <a:ln w="25400" cap="flat" cmpd="sng" algn="ctr">
            <a:solidFill>
              <a:srgbClr val="B995B7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Ben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Paralelkenar 27"/>
          <p:cNvSpPr/>
          <p:nvPr/>
        </p:nvSpPr>
        <p:spPr>
          <a:xfrm>
            <a:off x="6572548" y="6145337"/>
            <a:ext cx="1657946" cy="331262"/>
          </a:xfrm>
          <a:prstGeom prst="parallelogram">
            <a:avLst/>
          </a:prstGeom>
          <a:solidFill>
            <a:srgbClr val="DCCADB"/>
          </a:solidFill>
          <a:ln w="25400" cap="flat" cmpd="sng" algn="ctr">
            <a:solidFill>
              <a:srgbClr val="B995B7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Kuzen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Paralelkenar 28"/>
          <p:cNvSpPr/>
          <p:nvPr/>
        </p:nvSpPr>
        <p:spPr>
          <a:xfrm>
            <a:off x="8731126" y="6145337"/>
            <a:ext cx="1657946" cy="331262"/>
          </a:xfrm>
          <a:prstGeom prst="parallelogram">
            <a:avLst/>
          </a:prstGeom>
          <a:solidFill>
            <a:srgbClr val="DCCADB"/>
          </a:solidFill>
          <a:ln w="25400" cap="flat" cmpd="sng" algn="ctr">
            <a:solidFill>
              <a:srgbClr val="B995B7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Kuzen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Paralelkenar 20"/>
          <p:cNvSpPr/>
          <p:nvPr/>
        </p:nvSpPr>
        <p:spPr>
          <a:xfrm>
            <a:off x="1257002" y="3583114"/>
            <a:ext cx="1657946" cy="331262"/>
          </a:xfrm>
          <a:prstGeom prst="parallelogram">
            <a:avLst/>
          </a:prstGeom>
          <a:solidFill>
            <a:srgbClr val="DCCADB"/>
          </a:solidFill>
          <a:ln w="25400" cap="flat" cmpd="sng" algn="ctr">
            <a:solidFill>
              <a:srgbClr val="B995B7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Baba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Paralelkenar 21"/>
          <p:cNvSpPr/>
          <p:nvPr/>
        </p:nvSpPr>
        <p:spPr>
          <a:xfrm>
            <a:off x="3085802" y="3583114"/>
            <a:ext cx="1657946" cy="331262"/>
          </a:xfrm>
          <a:prstGeom prst="parallelogram">
            <a:avLst/>
          </a:prstGeom>
          <a:solidFill>
            <a:srgbClr val="DCCADB"/>
          </a:solidFill>
          <a:ln w="25400" cap="flat" cmpd="sng" algn="ctr">
            <a:solidFill>
              <a:srgbClr val="B995B7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Anne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Paralelkenar 1"/>
          <p:cNvSpPr/>
          <p:nvPr/>
        </p:nvSpPr>
        <p:spPr>
          <a:xfrm>
            <a:off x="3935885" y="1849564"/>
            <a:ext cx="1657946" cy="331262"/>
          </a:xfrm>
          <a:prstGeom prst="parallelogram">
            <a:avLst/>
          </a:prstGeom>
          <a:solidFill>
            <a:srgbClr val="DCCADB"/>
          </a:solidFill>
          <a:ln w="25400" cap="flat" cmpd="sng" algn="ctr">
            <a:solidFill>
              <a:srgbClr val="B995B7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Büyükbaba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Paralelkenar 3"/>
          <p:cNvSpPr/>
          <p:nvPr/>
        </p:nvSpPr>
        <p:spPr>
          <a:xfrm>
            <a:off x="3884597" y="1447799"/>
            <a:ext cx="1897078" cy="401765"/>
          </a:xfrm>
          <a:prstGeom prst="parallelogram">
            <a:avLst/>
          </a:prstGeom>
          <a:solidFill>
            <a:srgbClr val="B995B7"/>
          </a:solidFill>
          <a:ln w="25400" cap="flat" cmpd="sng" algn="ctr">
            <a:solidFill>
              <a:srgbClr val="A376A1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Grandfather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Paralelkenar 5"/>
          <p:cNvSpPr/>
          <p:nvPr/>
        </p:nvSpPr>
        <p:spPr>
          <a:xfrm>
            <a:off x="5713397" y="1447799"/>
            <a:ext cx="1897078" cy="401765"/>
          </a:xfrm>
          <a:prstGeom prst="parallelogram">
            <a:avLst/>
          </a:prstGeom>
          <a:solidFill>
            <a:srgbClr val="B995B7"/>
          </a:solidFill>
          <a:ln w="25400" cap="flat" cmpd="sng" algn="ctr">
            <a:solidFill>
              <a:srgbClr val="A376A1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Grandfather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Paralelkenar 8"/>
          <p:cNvSpPr/>
          <p:nvPr/>
        </p:nvSpPr>
        <p:spPr>
          <a:xfrm>
            <a:off x="1236647" y="3181349"/>
            <a:ext cx="1897078" cy="401765"/>
          </a:xfrm>
          <a:prstGeom prst="parallelogram">
            <a:avLst/>
          </a:prstGeom>
          <a:solidFill>
            <a:srgbClr val="B995B7"/>
          </a:solidFill>
          <a:ln w="25400" cap="flat" cmpd="sng" algn="ctr">
            <a:solidFill>
              <a:srgbClr val="A376A1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Father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Paralelkenar 9"/>
          <p:cNvSpPr/>
          <p:nvPr/>
        </p:nvSpPr>
        <p:spPr>
          <a:xfrm>
            <a:off x="3065447" y="3181349"/>
            <a:ext cx="1897078" cy="401765"/>
          </a:xfrm>
          <a:prstGeom prst="parallelogram">
            <a:avLst/>
          </a:prstGeom>
          <a:solidFill>
            <a:srgbClr val="B995B7"/>
          </a:solidFill>
          <a:ln w="25400" cap="flat" cmpd="sng" algn="ctr">
            <a:solidFill>
              <a:srgbClr val="A376A1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Mother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Paralelkenar 10"/>
          <p:cNvSpPr/>
          <p:nvPr/>
        </p:nvSpPr>
        <p:spPr>
          <a:xfrm>
            <a:off x="6524624" y="3181349"/>
            <a:ext cx="1897078" cy="401765"/>
          </a:xfrm>
          <a:prstGeom prst="parallelogram">
            <a:avLst/>
          </a:prstGeom>
          <a:solidFill>
            <a:srgbClr val="B995B7"/>
          </a:solidFill>
          <a:ln w="25400" cap="flat" cmpd="sng" algn="ctr">
            <a:solidFill>
              <a:srgbClr val="A376A1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Uncle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Paralelkenar 11"/>
          <p:cNvSpPr/>
          <p:nvPr/>
        </p:nvSpPr>
        <p:spPr>
          <a:xfrm>
            <a:off x="8353424" y="3181349"/>
            <a:ext cx="1897078" cy="401765"/>
          </a:xfrm>
          <a:prstGeom prst="parallelogram">
            <a:avLst/>
          </a:prstGeom>
          <a:solidFill>
            <a:srgbClr val="B995B7"/>
          </a:solidFill>
          <a:ln w="25400" cap="flat" cmpd="sng" algn="ctr">
            <a:solidFill>
              <a:srgbClr val="A376A1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Aunt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Paralelkenar 12"/>
          <p:cNvSpPr/>
          <p:nvPr/>
        </p:nvSpPr>
        <p:spPr>
          <a:xfrm>
            <a:off x="6541063" y="5743574"/>
            <a:ext cx="1897078" cy="401765"/>
          </a:xfrm>
          <a:prstGeom prst="parallelogram">
            <a:avLst/>
          </a:prstGeom>
          <a:solidFill>
            <a:srgbClr val="B995B7"/>
          </a:solidFill>
          <a:ln w="25400" cap="flat" cmpd="sng" algn="ctr">
            <a:solidFill>
              <a:srgbClr val="A376A1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Cousin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Paralelkenar 13"/>
          <p:cNvSpPr/>
          <p:nvPr/>
        </p:nvSpPr>
        <p:spPr>
          <a:xfrm>
            <a:off x="8703238" y="5743573"/>
            <a:ext cx="1897078" cy="401765"/>
          </a:xfrm>
          <a:prstGeom prst="parallelogram">
            <a:avLst/>
          </a:prstGeom>
          <a:solidFill>
            <a:srgbClr val="B995B7"/>
          </a:solidFill>
          <a:ln w="25400" cap="flat" cmpd="sng" algn="ctr">
            <a:solidFill>
              <a:srgbClr val="A376A1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Cousin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Paralelkenar 14"/>
          <p:cNvSpPr/>
          <p:nvPr/>
        </p:nvSpPr>
        <p:spPr>
          <a:xfrm>
            <a:off x="427022" y="5743573"/>
            <a:ext cx="1897078" cy="401765"/>
          </a:xfrm>
          <a:prstGeom prst="parallelogram">
            <a:avLst/>
          </a:prstGeom>
          <a:solidFill>
            <a:srgbClr val="B995B7"/>
          </a:solidFill>
          <a:ln w="25400" cap="flat" cmpd="sng" algn="ctr">
            <a:solidFill>
              <a:srgbClr val="A376A1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Sister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Paralelkenar 15"/>
          <p:cNvSpPr/>
          <p:nvPr/>
        </p:nvSpPr>
        <p:spPr>
          <a:xfrm>
            <a:off x="2324100" y="5743573"/>
            <a:ext cx="1897078" cy="401765"/>
          </a:xfrm>
          <a:prstGeom prst="parallelogram">
            <a:avLst/>
          </a:prstGeom>
          <a:solidFill>
            <a:srgbClr val="B995B7"/>
          </a:solidFill>
          <a:ln w="25400" cap="flat" cmpd="sng" algn="ctr">
            <a:solidFill>
              <a:srgbClr val="A376A1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Brother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Paralelkenar 16"/>
          <p:cNvSpPr/>
          <p:nvPr/>
        </p:nvSpPr>
        <p:spPr>
          <a:xfrm>
            <a:off x="4221178" y="5743572"/>
            <a:ext cx="1897078" cy="401765"/>
          </a:xfrm>
          <a:prstGeom prst="parallelogram">
            <a:avLst/>
          </a:prstGeom>
          <a:solidFill>
            <a:srgbClr val="B995B7"/>
          </a:solidFill>
          <a:ln w="25400" cap="flat" cmpd="sng" algn="ctr">
            <a:solidFill>
              <a:srgbClr val="A376A1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Me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Paralelkenar 17"/>
          <p:cNvSpPr/>
          <p:nvPr/>
        </p:nvSpPr>
        <p:spPr>
          <a:xfrm>
            <a:off x="5764685" y="1849564"/>
            <a:ext cx="1657946" cy="331262"/>
          </a:xfrm>
          <a:prstGeom prst="parallelogram">
            <a:avLst/>
          </a:prstGeom>
          <a:solidFill>
            <a:srgbClr val="DCCADB"/>
          </a:solidFill>
          <a:ln w="25400" cap="flat" cmpd="sng" algn="ctr">
            <a:solidFill>
              <a:srgbClr val="B995B7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Büyükanne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Paralelkenar 24"/>
          <p:cNvSpPr/>
          <p:nvPr/>
        </p:nvSpPr>
        <p:spPr>
          <a:xfrm>
            <a:off x="475952" y="6129716"/>
            <a:ext cx="1657946" cy="331262"/>
          </a:xfrm>
          <a:prstGeom prst="parallelogram">
            <a:avLst/>
          </a:prstGeom>
          <a:solidFill>
            <a:srgbClr val="DCCADB"/>
          </a:solidFill>
          <a:ln w="25400" cap="flat" cmpd="sng" algn="ctr">
            <a:solidFill>
              <a:srgbClr val="B995B7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Kız kardeş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68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21" grpId="0" animBg="1"/>
      <p:bldP spid="22" grpId="0" animBg="1"/>
      <p:bldP spid="2" grpId="0" animBg="1"/>
      <p:bldP spid="4" grpId="0" animBg="1"/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Çapraz Köşeli Dikdörtgen 1"/>
          <p:cNvSpPr/>
          <p:nvPr/>
        </p:nvSpPr>
        <p:spPr>
          <a:xfrm>
            <a:off x="1504858" y="5487183"/>
            <a:ext cx="3670937" cy="708933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DCCADB"/>
          </a:solidFill>
          <a:ln w="25400" cap="flat" cmpd="sng" algn="ctr">
            <a:solidFill>
              <a:srgbClr val="B995B7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Babam genellikle gölde balık tutmaya gider.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Yuvarlatılmış Çapraz Köşeli Dikdörtgen 2"/>
          <p:cNvSpPr/>
          <p:nvPr/>
        </p:nvSpPr>
        <p:spPr>
          <a:xfrm>
            <a:off x="1074058" y="4614058"/>
            <a:ext cx="4532539" cy="873125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B995B7"/>
          </a:solidFill>
          <a:ln w="25400" cap="flat" cmpd="sng" algn="ctr">
            <a:solidFill>
              <a:srgbClr val="A376A1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My </a:t>
            </a:r>
            <a:r>
              <a:rPr lang="en-US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father usually goes fishing by the lake.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Çapraz Köşeli Dikdörtgen 5"/>
          <p:cNvSpPr/>
          <p:nvPr/>
        </p:nvSpPr>
        <p:spPr>
          <a:xfrm>
            <a:off x="7027544" y="5487183"/>
            <a:ext cx="3670937" cy="708933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DCCADB"/>
          </a:solidFill>
          <a:ln w="25400" cap="flat" cmpd="sng" algn="ctr">
            <a:solidFill>
              <a:srgbClr val="B995B7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Şimdi çadırda piknik yapıyor.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Yuvarlatılmış Çapraz Köşeli Dikdörtgen 6"/>
          <p:cNvSpPr/>
          <p:nvPr/>
        </p:nvSpPr>
        <p:spPr>
          <a:xfrm>
            <a:off x="6596744" y="4614058"/>
            <a:ext cx="4532539" cy="873125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B995B7"/>
          </a:solidFill>
          <a:ln w="25400" cap="flat" cmpd="sng" algn="ctr">
            <a:solidFill>
              <a:srgbClr val="A376A1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Now, he is having a picnic in the tent.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776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Yuvarlatılmış Çapraz Köşeli Dikdörtgen 5"/>
          <p:cNvSpPr/>
          <p:nvPr/>
        </p:nvSpPr>
        <p:spPr>
          <a:xfrm>
            <a:off x="1504858" y="5487183"/>
            <a:ext cx="3670937" cy="708933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DCCADB"/>
          </a:solidFill>
          <a:ln w="25400" cap="flat" cmpd="sng" algn="ctr">
            <a:solidFill>
              <a:srgbClr val="B995B7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Küçük kardeşim sürekli bilgisayar oyunları oynar.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Yuvarlatılmış Çapraz Köşeli Dikdörtgen 6"/>
          <p:cNvSpPr/>
          <p:nvPr/>
        </p:nvSpPr>
        <p:spPr>
          <a:xfrm>
            <a:off x="1074058" y="4614058"/>
            <a:ext cx="4532539" cy="873125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B995B7"/>
          </a:solidFill>
          <a:ln w="25400" cap="flat" cmpd="sng" algn="ctr">
            <a:solidFill>
              <a:srgbClr val="A376A1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My little brother always plays computer games.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Yuvarlatılmış Çapraz Köşeli Dikdörtgen 7"/>
          <p:cNvSpPr/>
          <p:nvPr/>
        </p:nvSpPr>
        <p:spPr>
          <a:xfrm>
            <a:off x="7027544" y="5487183"/>
            <a:ext cx="3670937" cy="708933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DCCADB"/>
          </a:solidFill>
          <a:ln w="25400" cap="flat" cmpd="sng" algn="ctr">
            <a:solidFill>
              <a:srgbClr val="B995B7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Şimdi bir kutu oyunu oynuyor.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Yuvarlatılmış Çapraz Köşeli Dikdörtgen 8"/>
          <p:cNvSpPr/>
          <p:nvPr/>
        </p:nvSpPr>
        <p:spPr>
          <a:xfrm>
            <a:off x="6596744" y="4614058"/>
            <a:ext cx="4532539" cy="873125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B995B7"/>
          </a:solidFill>
          <a:ln w="25400" cap="flat" cmpd="sng" algn="ctr">
            <a:solidFill>
              <a:srgbClr val="A376A1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Now, he is playing a board game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906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Yuvarlatılmış Çapraz Köşeli Dikdörtgen 5"/>
          <p:cNvSpPr/>
          <p:nvPr/>
        </p:nvSpPr>
        <p:spPr>
          <a:xfrm>
            <a:off x="1504858" y="5487183"/>
            <a:ext cx="3670937" cy="708933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DCCADB"/>
          </a:solidFill>
          <a:ln w="25400" cap="flat" cmpd="sng" algn="ctr">
            <a:solidFill>
              <a:srgbClr val="B995B7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err="1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Emily</a:t>
            </a: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her gün okula yürüyerek gider.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Yuvarlatılmış Çapraz Köşeli Dikdörtgen 6"/>
          <p:cNvSpPr/>
          <p:nvPr/>
        </p:nvSpPr>
        <p:spPr>
          <a:xfrm>
            <a:off x="1074058" y="4614058"/>
            <a:ext cx="4532539" cy="873125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B995B7"/>
          </a:solidFill>
          <a:ln w="25400" cap="flat" cmpd="sng" algn="ctr">
            <a:solidFill>
              <a:srgbClr val="A376A1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Emily walks to school every day.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Yuvarlatılmış Çapraz Köşeli Dikdörtgen 7"/>
          <p:cNvSpPr/>
          <p:nvPr/>
        </p:nvSpPr>
        <p:spPr>
          <a:xfrm>
            <a:off x="7027544" y="5487183"/>
            <a:ext cx="3670937" cy="708933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DCCADB"/>
          </a:solidFill>
          <a:ln w="25400" cap="flat" cmpd="sng" algn="ctr">
            <a:solidFill>
              <a:srgbClr val="B995B7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Bugün okula otobüsle gidiyor.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Yuvarlatılmış Çapraz Köşeli Dikdörtgen 8"/>
          <p:cNvSpPr/>
          <p:nvPr/>
        </p:nvSpPr>
        <p:spPr>
          <a:xfrm>
            <a:off x="6596744" y="4614058"/>
            <a:ext cx="4532539" cy="873125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B995B7"/>
          </a:solidFill>
          <a:ln w="25400" cap="flat" cmpd="sng" algn="ctr">
            <a:solidFill>
              <a:srgbClr val="A376A1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Today, she is going to school by bus.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997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1780823" y="999875"/>
            <a:ext cx="8630352" cy="391502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8800" b="1" dirty="0" err="1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Possessive</a:t>
            </a:r>
            <a:r>
              <a:rPr lang="tr-TR" sz="8800" b="1" dirty="0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8800" b="1" dirty="0" err="1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Adjectives</a:t>
            </a:r>
            <a:r>
              <a:rPr lang="tr-TR" sz="8800" b="1" dirty="0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8800" b="1" dirty="0" err="1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vs</a:t>
            </a:r>
            <a:r>
              <a:rPr lang="tr-TR" sz="8800" b="1" dirty="0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8800" b="1" dirty="0" err="1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Pronouns</a:t>
            </a:r>
            <a:endParaRPr lang="tr-TR" sz="7200" b="1" dirty="0">
              <a:solidFill>
                <a:srgbClr val="6C3E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1940905" y="4619624"/>
            <a:ext cx="8310188" cy="77152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200" dirty="0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(Sahiplik </a:t>
            </a:r>
            <a:r>
              <a:rPr lang="tr-TR" sz="3200" dirty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Sıfatları ve </a:t>
            </a:r>
            <a:r>
              <a:rPr lang="tr-TR" sz="3200" dirty="0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Zamirleri </a:t>
            </a:r>
            <a:r>
              <a:rPr lang="tr-TR" sz="3200" dirty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Arasındaki Fark)</a:t>
            </a:r>
            <a:endParaRPr lang="tr-TR" sz="3200" dirty="0">
              <a:solidFill>
                <a:srgbClr val="A376A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50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2107849" y="1708249"/>
            <a:ext cx="1222004" cy="429167"/>
          </a:xfrm>
          <a:prstGeom prst="roundRect">
            <a:avLst/>
          </a:prstGeom>
          <a:solidFill>
            <a:srgbClr val="CBB1CA"/>
          </a:solidFill>
          <a:ln w="25400" cap="flat" cmpd="sng" algn="ctr">
            <a:solidFill>
              <a:srgbClr val="A376A1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Ben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Yuvarlatılmış Dikdörtgen 2"/>
          <p:cNvSpPr/>
          <p:nvPr/>
        </p:nvSpPr>
        <p:spPr>
          <a:xfrm>
            <a:off x="2107849" y="2308323"/>
            <a:ext cx="1222004" cy="429167"/>
          </a:xfrm>
          <a:prstGeom prst="roundRect">
            <a:avLst/>
          </a:prstGeom>
          <a:solidFill>
            <a:srgbClr val="CBB1CA"/>
          </a:solidFill>
          <a:ln w="25400" cap="flat" cmpd="sng" algn="ctr">
            <a:solidFill>
              <a:srgbClr val="A376A1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2107849" y="2908397"/>
            <a:ext cx="1222004" cy="429167"/>
          </a:xfrm>
          <a:prstGeom prst="roundRect">
            <a:avLst/>
          </a:prstGeom>
          <a:solidFill>
            <a:srgbClr val="CBB1CA"/>
          </a:solidFill>
          <a:ln w="25400" cap="flat" cmpd="sng" algn="ctr">
            <a:solidFill>
              <a:srgbClr val="A376A1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Biz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Yuvarlatılmış Dikdörtgen 4"/>
          <p:cNvSpPr/>
          <p:nvPr/>
        </p:nvSpPr>
        <p:spPr>
          <a:xfrm>
            <a:off x="2107849" y="3508471"/>
            <a:ext cx="1222004" cy="429167"/>
          </a:xfrm>
          <a:prstGeom prst="roundRect">
            <a:avLst/>
          </a:prstGeom>
          <a:solidFill>
            <a:srgbClr val="CBB1CA"/>
          </a:solidFill>
          <a:ln w="25400" cap="flat" cmpd="sng" algn="ctr">
            <a:solidFill>
              <a:srgbClr val="A376A1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Onlar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2107849" y="4108545"/>
            <a:ext cx="1222004" cy="429167"/>
          </a:xfrm>
          <a:prstGeom prst="roundRect">
            <a:avLst/>
          </a:prstGeom>
          <a:solidFill>
            <a:srgbClr val="CBB1CA"/>
          </a:solidFill>
          <a:ln w="25400" cap="flat" cmpd="sng" algn="ctr">
            <a:solidFill>
              <a:srgbClr val="A376A1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</a:t>
            </a: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(Erkek)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2107849" y="4708619"/>
            <a:ext cx="1222004" cy="429167"/>
          </a:xfrm>
          <a:prstGeom prst="roundRect">
            <a:avLst/>
          </a:prstGeom>
          <a:solidFill>
            <a:srgbClr val="CBB1CA"/>
          </a:solidFill>
          <a:ln w="25400" cap="flat" cmpd="sng" algn="ctr">
            <a:solidFill>
              <a:srgbClr val="A376A1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</a:t>
            </a: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(Kız)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2107849" y="5308693"/>
            <a:ext cx="1222004" cy="429167"/>
          </a:xfrm>
          <a:prstGeom prst="roundRect">
            <a:avLst/>
          </a:prstGeom>
          <a:solidFill>
            <a:srgbClr val="CBB1CA"/>
          </a:solidFill>
          <a:ln w="25400" cap="flat" cmpd="sng" algn="ctr">
            <a:solidFill>
              <a:srgbClr val="A376A1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</a:t>
            </a: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(Cansız)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6028816" y="1724918"/>
            <a:ext cx="1222004" cy="429167"/>
          </a:xfrm>
          <a:prstGeom prst="roundRect">
            <a:avLst/>
          </a:prstGeom>
          <a:solidFill>
            <a:srgbClr val="CBB1CA"/>
          </a:solidFill>
          <a:ln w="25400" cap="flat" cmpd="sng" algn="ctr">
            <a:solidFill>
              <a:srgbClr val="A376A1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Benim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6028816" y="2324992"/>
            <a:ext cx="1222004" cy="429167"/>
          </a:xfrm>
          <a:prstGeom prst="roundRect">
            <a:avLst/>
          </a:prstGeom>
          <a:solidFill>
            <a:srgbClr val="CBB1CA"/>
          </a:solidFill>
          <a:ln w="25400" cap="flat" cmpd="sng" algn="ctr">
            <a:solidFill>
              <a:srgbClr val="A376A1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Senin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Yuvarlatılmış Dikdörtgen 10"/>
          <p:cNvSpPr/>
          <p:nvPr/>
        </p:nvSpPr>
        <p:spPr>
          <a:xfrm>
            <a:off x="6028816" y="2925066"/>
            <a:ext cx="1222004" cy="429167"/>
          </a:xfrm>
          <a:prstGeom prst="roundRect">
            <a:avLst/>
          </a:prstGeom>
          <a:solidFill>
            <a:srgbClr val="CBB1CA"/>
          </a:solidFill>
          <a:ln w="25400" cap="flat" cmpd="sng" algn="ctr">
            <a:solidFill>
              <a:srgbClr val="A376A1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Bizim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Yuvarlatılmış Dikdörtgen 11"/>
          <p:cNvSpPr/>
          <p:nvPr/>
        </p:nvSpPr>
        <p:spPr>
          <a:xfrm>
            <a:off x="6028816" y="3525140"/>
            <a:ext cx="1222004" cy="429167"/>
          </a:xfrm>
          <a:prstGeom prst="roundRect">
            <a:avLst/>
          </a:prstGeom>
          <a:solidFill>
            <a:srgbClr val="CBB1CA"/>
          </a:solidFill>
          <a:ln w="25400" cap="flat" cmpd="sng" algn="ctr">
            <a:solidFill>
              <a:srgbClr val="A376A1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Onların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Yuvarlatılmış Dikdörtgen 12"/>
          <p:cNvSpPr/>
          <p:nvPr/>
        </p:nvSpPr>
        <p:spPr>
          <a:xfrm>
            <a:off x="6028816" y="4057246"/>
            <a:ext cx="1222004" cy="503945"/>
          </a:xfrm>
          <a:prstGeom prst="roundRect">
            <a:avLst/>
          </a:prstGeom>
          <a:solidFill>
            <a:srgbClr val="CBB1CA"/>
          </a:solidFill>
          <a:ln w="25400" cap="flat" cmpd="sng" algn="ctr">
            <a:solidFill>
              <a:srgbClr val="A376A1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O’nun (Erkek)</a:t>
            </a:r>
            <a:endParaRPr lang="tr-TR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Yuvarlatılmış Dikdörtgen 13"/>
          <p:cNvSpPr/>
          <p:nvPr/>
        </p:nvSpPr>
        <p:spPr>
          <a:xfrm>
            <a:off x="6028816" y="4663001"/>
            <a:ext cx="1207737" cy="519164"/>
          </a:xfrm>
          <a:prstGeom prst="roundRect">
            <a:avLst/>
          </a:prstGeom>
          <a:solidFill>
            <a:srgbClr val="CBB1CA"/>
          </a:solidFill>
          <a:ln w="25400" cap="flat" cmpd="sng" algn="ctr">
            <a:solidFill>
              <a:srgbClr val="A376A1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O’nun (Kız)</a:t>
            </a:r>
            <a:endParaRPr lang="tr-TR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6028816" y="5283975"/>
            <a:ext cx="1222004" cy="521256"/>
          </a:xfrm>
          <a:prstGeom prst="roundRect">
            <a:avLst/>
          </a:prstGeom>
          <a:solidFill>
            <a:srgbClr val="CBB1CA"/>
          </a:solidFill>
          <a:ln w="25400" cap="flat" cmpd="sng" algn="ctr">
            <a:solidFill>
              <a:srgbClr val="A376A1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O’nun (Cansız)</a:t>
            </a:r>
            <a:endParaRPr lang="tr-TR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Yuvarlatılmış Dikdörtgen 15"/>
          <p:cNvSpPr/>
          <p:nvPr/>
        </p:nvSpPr>
        <p:spPr>
          <a:xfrm>
            <a:off x="9949783" y="1708249"/>
            <a:ext cx="1222004" cy="429167"/>
          </a:xfrm>
          <a:prstGeom prst="roundRect">
            <a:avLst/>
          </a:prstGeom>
          <a:solidFill>
            <a:srgbClr val="CBB1CA"/>
          </a:solidFill>
          <a:ln w="25400" cap="flat" cmpd="sng" algn="ctr">
            <a:solidFill>
              <a:srgbClr val="A376A1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Benim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Yuvarlatılmış Dikdörtgen 16"/>
          <p:cNvSpPr/>
          <p:nvPr/>
        </p:nvSpPr>
        <p:spPr>
          <a:xfrm>
            <a:off x="9949783" y="2308323"/>
            <a:ext cx="1222004" cy="429167"/>
          </a:xfrm>
          <a:prstGeom prst="roundRect">
            <a:avLst/>
          </a:prstGeom>
          <a:solidFill>
            <a:srgbClr val="CBB1CA"/>
          </a:solidFill>
          <a:ln w="25400" cap="flat" cmpd="sng" algn="ctr">
            <a:solidFill>
              <a:srgbClr val="A376A1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Senin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Yuvarlatılmış Dikdörtgen 17"/>
          <p:cNvSpPr/>
          <p:nvPr/>
        </p:nvSpPr>
        <p:spPr>
          <a:xfrm>
            <a:off x="9949783" y="2908397"/>
            <a:ext cx="1222004" cy="429167"/>
          </a:xfrm>
          <a:prstGeom prst="roundRect">
            <a:avLst/>
          </a:prstGeom>
          <a:solidFill>
            <a:srgbClr val="CBB1CA"/>
          </a:solidFill>
          <a:ln w="25400" cap="flat" cmpd="sng" algn="ctr">
            <a:solidFill>
              <a:srgbClr val="A376A1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Bizim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Yuvarlatılmış Dikdörtgen 18"/>
          <p:cNvSpPr/>
          <p:nvPr/>
        </p:nvSpPr>
        <p:spPr>
          <a:xfrm>
            <a:off x="9949783" y="3508471"/>
            <a:ext cx="1222004" cy="429167"/>
          </a:xfrm>
          <a:prstGeom prst="roundRect">
            <a:avLst/>
          </a:prstGeom>
          <a:solidFill>
            <a:srgbClr val="CBB1CA"/>
          </a:solidFill>
          <a:ln w="25400" cap="flat" cmpd="sng" algn="ctr">
            <a:solidFill>
              <a:srgbClr val="A376A1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Onların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Yuvarlatılmış Dikdörtgen 19"/>
          <p:cNvSpPr/>
          <p:nvPr/>
        </p:nvSpPr>
        <p:spPr>
          <a:xfrm>
            <a:off x="9949783" y="4108545"/>
            <a:ext cx="1222004" cy="429167"/>
          </a:xfrm>
          <a:prstGeom prst="roundRect">
            <a:avLst/>
          </a:prstGeom>
          <a:solidFill>
            <a:srgbClr val="CBB1CA"/>
          </a:solidFill>
          <a:ln w="25400" cap="flat" cmpd="sng" algn="ctr">
            <a:solidFill>
              <a:srgbClr val="A376A1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O’nun </a:t>
            </a:r>
            <a:r>
              <a:rPr lang="tr-TR" sz="14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(Erkek)</a:t>
            </a:r>
            <a:endParaRPr lang="tr-TR" sz="14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Yuvarlatılmış Dikdörtgen 20"/>
          <p:cNvSpPr/>
          <p:nvPr/>
        </p:nvSpPr>
        <p:spPr>
          <a:xfrm>
            <a:off x="9949783" y="4708619"/>
            <a:ext cx="1222004" cy="429167"/>
          </a:xfrm>
          <a:prstGeom prst="roundRect">
            <a:avLst/>
          </a:prstGeom>
          <a:solidFill>
            <a:srgbClr val="CBB1CA"/>
          </a:solidFill>
          <a:ln w="25400" cap="flat" cmpd="sng" algn="ctr">
            <a:solidFill>
              <a:srgbClr val="A376A1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O’nun </a:t>
            </a:r>
            <a:r>
              <a:rPr lang="tr-TR" sz="14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(Kız)</a:t>
            </a:r>
            <a:endParaRPr lang="tr-TR" sz="14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Yuvarlatılmış Dikdörtgen 21"/>
          <p:cNvSpPr/>
          <p:nvPr/>
        </p:nvSpPr>
        <p:spPr>
          <a:xfrm>
            <a:off x="9949783" y="5308693"/>
            <a:ext cx="1222004" cy="429167"/>
          </a:xfrm>
          <a:prstGeom prst="roundRect">
            <a:avLst/>
          </a:prstGeom>
          <a:solidFill>
            <a:srgbClr val="CBB1CA"/>
          </a:solidFill>
          <a:ln w="25400" cap="flat" cmpd="sng" algn="ctr">
            <a:solidFill>
              <a:srgbClr val="A376A1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O’nun </a:t>
            </a:r>
            <a:r>
              <a:rPr lang="tr-TR" sz="14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(Cansız)</a:t>
            </a:r>
            <a:endParaRPr lang="tr-TR" sz="14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336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van 1"/>
          <p:cNvSpPr txBox="1">
            <a:spLocks/>
          </p:cNvSpPr>
          <p:nvPr/>
        </p:nvSpPr>
        <p:spPr>
          <a:xfrm>
            <a:off x="7060271" y="1059929"/>
            <a:ext cx="412597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800" dirty="0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(Sahiplik Zamirleri)</a:t>
            </a:r>
            <a:endParaRPr lang="tr-TR" sz="2800" dirty="0">
              <a:solidFill>
                <a:srgbClr val="A376A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Unvan 1"/>
          <p:cNvSpPr txBox="1">
            <a:spLocks/>
          </p:cNvSpPr>
          <p:nvPr/>
        </p:nvSpPr>
        <p:spPr>
          <a:xfrm>
            <a:off x="6236137" y="486574"/>
            <a:ext cx="5774237" cy="71118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000" b="1" dirty="0" err="1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Possessive</a:t>
            </a:r>
            <a:r>
              <a:rPr lang="tr-TR" sz="4000" b="1" dirty="0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4000" b="1" dirty="0" err="1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Pronouns</a:t>
            </a:r>
            <a:endParaRPr lang="tr-TR" sz="4000" b="1" dirty="0" smtClean="0">
              <a:solidFill>
                <a:srgbClr val="6C3E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Unvan 1"/>
          <p:cNvSpPr txBox="1">
            <a:spLocks/>
          </p:cNvSpPr>
          <p:nvPr/>
        </p:nvSpPr>
        <p:spPr>
          <a:xfrm>
            <a:off x="6874598" y="1719602"/>
            <a:ext cx="4357081" cy="110316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 </a:t>
            </a:r>
            <a:r>
              <a:rPr lang="tr-TR" sz="2400" b="1" dirty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Zaman Kullanılır</a:t>
            </a:r>
            <a:r>
              <a:rPr lang="tr-TR" sz="2400" b="1" dirty="0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  <a:p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-Sahiplik bildirir.</a:t>
            </a:r>
            <a:endParaRPr lang="tr-TR" sz="20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-İsim </a:t>
            </a:r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kullanılmaz, tek başına 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gelir.</a:t>
            </a:r>
            <a:endParaRPr lang="tr-TR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Unvan 1"/>
          <p:cNvSpPr txBox="1">
            <a:spLocks/>
          </p:cNvSpPr>
          <p:nvPr/>
        </p:nvSpPr>
        <p:spPr>
          <a:xfrm>
            <a:off x="7313083" y="4745700"/>
            <a:ext cx="420029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 </a:t>
            </a:r>
            <a:r>
              <a:rPr lang="pt-BR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benim</a:t>
            </a:r>
            <a:r>
              <a:rPr lang="tr-TR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  <a:endParaRPr lang="tr-TR" sz="18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Unvan 1"/>
          <p:cNvSpPr txBox="1">
            <a:spLocks/>
          </p:cNvSpPr>
          <p:nvPr/>
        </p:nvSpPr>
        <p:spPr>
          <a:xfrm>
            <a:off x="7313083" y="5483010"/>
            <a:ext cx="420029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(Bu </a:t>
            </a:r>
            <a:r>
              <a:rPr lang="tr-TR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bizim.)</a:t>
            </a:r>
            <a:endParaRPr lang="tr-TR" sz="18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Düz Bağlayıcı 2"/>
          <p:cNvCxnSpPr/>
          <p:nvPr/>
        </p:nvCxnSpPr>
        <p:spPr>
          <a:xfrm>
            <a:off x="6083300" y="1400700"/>
            <a:ext cx="0" cy="5457300"/>
          </a:xfrm>
          <a:prstGeom prst="line">
            <a:avLst/>
          </a:prstGeom>
          <a:ln w="19050">
            <a:solidFill>
              <a:srgbClr val="6C3E6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Unvan 1"/>
          <p:cNvSpPr txBox="1">
            <a:spLocks/>
          </p:cNvSpPr>
          <p:nvPr/>
        </p:nvSpPr>
        <p:spPr>
          <a:xfrm>
            <a:off x="6874601" y="2623843"/>
            <a:ext cx="4357081" cy="110316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Zamirler; </a:t>
            </a:r>
          </a:p>
          <a:p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Mine-</a:t>
            </a:r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Yours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Ours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Theirs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-His-</a:t>
            </a:r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Hers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Unvan 1"/>
          <p:cNvSpPr txBox="1">
            <a:spLocks/>
          </p:cNvSpPr>
          <p:nvPr/>
        </p:nvSpPr>
        <p:spPr>
          <a:xfrm>
            <a:off x="6874598" y="3388383"/>
            <a:ext cx="4357081" cy="110316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 err="1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Yapı</a:t>
            </a:r>
            <a:r>
              <a:rPr lang="tr-TR" sz="2400" b="1" dirty="0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Possessive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Pronouns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Unvan 1"/>
          <p:cNvSpPr txBox="1">
            <a:spLocks/>
          </p:cNvSpPr>
          <p:nvPr/>
        </p:nvSpPr>
        <p:spPr>
          <a:xfrm>
            <a:off x="6874598" y="4491545"/>
            <a:ext cx="4357081" cy="42087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Wingdings" panose="05000000000000000000" pitchFamily="2" charset="2"/>
              <a:buChar char="ü"/>
            </a:pPr>
            <a:r>
              <a:rPr lang="tr-TR" sz="2000" b="1" dirty="0" err="1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</a:t>
            </a:r>
            <a:r>
              <a:rPr lang="tr-TR" sz="2000" b="1" dirty="0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mine</a:t>
            </a:r>
            <a:r>
              <a:rPr lang="en-US" sz="2000" b="1" dirty="0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tr-TR" sz="2000" b="1" dirty="0" smtClean="0">
              <a:solidFill>
                <a:srgbClr val="6C3E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6878860" y="5211653"/>
            <a:ext cx="18919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tr-TR" sz="2000" b="1" dirty="0" err="1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</a:t>
            </a:r>
            <a:r>
              <a:rPr lang="tr-TR" sz="2000" b="1" dirty="0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tr-TR" sz="2000" b="1" dirty="0" err="1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ours</a:t>
            </a:r>
            <a:r>
              <a:rPr lang="en-US" sz="2000" b="1" dirty="0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tr-TR" sz="2000" b="1" dirty="0">
              <a:solidFill>
                <a:srgbClr val="6C3E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Unvan 1"/>
          <p:cNvSpPr txBox="1">
            <a:spLocks/>
          </p:cNvSpPr>
          <p:nvPr/>
        </p:nvSpPr>
        <p:spPr>
          <a:xfrm>
            <a:off x="5600235" y="609189"/>
            <a:ext cx="966129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800" dirty="0" err="1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vs</a:t>
            </a:r>
            <a:endParaRPr lang="tr-TR" sz="2800" dirty="0">
              <a:solidFill>
                <a:srgbClr val="A376A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Unvan 1"/>
          <p:cNvSpPr txBox="1">
            <a:spLocks/>
          </p:cNvSpPr>
          <p:nvPr/>
        </p:nvSpPr>
        <p:spPr>
          <a:xfrm>
            <a:off x="980359" y="1059929"/>
            <a:ext cx="412597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800" dirty="0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(Sahiplik Sıfatları)</a:t>
            </a:r>
            <a:endParaRPr lang="tr-TR" sz="2800" dirty="0">
              <a:solidFill>
                <a:srgbClr val="A376A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Unvan 1"/>
          <p:cNvSpPr txBox="1">
            <a:spLocks/>
          </p:cNvSpPr>
          <p:nvPr/>
        </p:nvSpPr>
        <p:spPr>
          <a:xfrm>
            <a:off x="156225" y="486574"/>
            <a:ext cx="5774237" cy="71118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000" b="1" dirty="0" err="1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Possessive</a:t>
            </a:r>
            <a:r>
              <a:rPr lang="tr-TR" sz="4000" b="1" dirty="0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4000" b="1" dirty="0" err="1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Adjectives</a:t>
            </a:r>
            <a:endParaRPr lang="tr-TR" sz="4000" b="1" dirty="0" smtClean="0">
              <a:solidFill>
                <a:srgbClr val="6C3E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Unvan 1"/>
          <p:cNvSpPr txBox="1">
            <a:spLocks/>
          </p:cNvSpPr>
          <p:nvPr/>
        </p:nvSpPr>
        <p:spPr>
          <a:xfrm>
            <a:off x="794686" y="1719602"/>
            <a:ext cx="4357081" cy="110316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 zaman Kullanılır? </a:t>
            </a:r>
          </a:p>
          <a:p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- Bir </a:t>
            </a:r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şeyin kime ait olduğunu 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söyler.</a:t>
            </a:r>
            <a:endParaRPr lang="tr-TR" sz="20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- İsmin </a:t>
            </a:r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önünde 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kullanılır.</a:t>
            </a:r>
            <a:endParaRPr lang="tr-TR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Unvan 1"/>
          <p:cNvSpPr txBox="1">
            <a:spLocks/>
          </p:cNvSpPr>
          <p:nvPr/>
        </p:nvSpPr>
        <p:spPr>
          <a:xfrm>
            <a:off x="1233171" y="4745700"/>
            <a:ext cx="420029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tr-T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 benim </a:t>
            </a:r>
            <a:r>
              <a:rPr lang="tr-TR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kitabım</a:t>
            </a:r>
            <a:r>
              <a:rPr lang="tr-TR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  <a:endParaRPr lang="tr-TR" sz="18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Unvan 1"/>
          <p:cNvSpPr txBox="1">
            <a:spLocks/>
          </p:cNvSpPr>
          <p:nvPr/>
        </p:nvSpPr>
        <p:spPr>
          <a:xfrm>
            <a:off x="1233171" y="5483010"/>
            <a:ext cx="420029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(Bu bizim </a:t>
            </a:r>
            <a:r>
              <a:rPr lang="tr-TR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arabamız.)</a:t>
            </a:r>
            <a:endParaRPr lang="tr-TR" sz="18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Unvan 1"/>
          <p:cNvSpPr txBox="1">
            <a:spLocks/>
          </p:cNvSpPr>
          <p:nvPr/>
        </p:nvSpPr>
        <p:spPr>
          <a:xfrm>
            <a:off x="794689" y="2623843"/>
            <a:ext cx="4357081" cy="110316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Sıfatlar; </a:t>
            </a:r>
          </a:p>
          <a:p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My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Their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His – Her 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Unvan 1"/>
          <p:cNvSpPr txBox="1">
            <a:spLocks/>
          </p:cNvSpPr>
          <p:nvPr/>
        </p:nvSpPr>
        <p:spPr>
          <a:xfrm>
            <a:off x="794686" y="3388383"/>
            <a:ext cx="4357081" cy="110316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 err="1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Yapı</a:t>
            </a:r>
            <a:r>
              <a:rPr lang="tr-TR" sz="2400" b="1" dirty="0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Possessive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Adjectives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noun (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isim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7" name="Unvan 1"/>
          <p:cNvSpPr txBox="1">
            <a:spLocks/>
          </p:cNvSpPr>
          <p:nvPr/>
        </p:nvSpPr>
        <p:spPr>
          <a:xfrm>
            <a:off x="794686" y="4491545"/>
            <a:ext cx="4357081" cy="42087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is my book.</a:t>
            </a:r>
            <a:endParaRPr lang="tr-TR" sz="2000" b="1" dirty="0" smtClean="0">
              <a:solidFill>
                <a:srgbClr val="6C3E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Dikdörtgen 37"/>
          <p:cNvSpPr/>
          <p:nvPr/>
        </p:nvSpPr>
        <p:spPr>
          <a:xfrm>
            <a:off x="798948" y="5211653"/>
            <a:ext cx="21515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000" b="1" dirty="0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is </a:t>
            </a:r>
            <a:r>
              <a:rPr lang="tr-TR" sz="2000" b="1" dirty="0" err="1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</a:t>
            </a:r>
            <a:r>
              <a:rPr lang="tr-TR" sz="2000" b="1" dirty="0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car</a:t>
            </a:r>
            <a:r>
              <a:rPr lang="en-US" sz="2000" b="1" dirty="0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tr-TR" sz="2000" b="1" dirty="0">
              <a:solidFill>
                <a:srgbClr val="6C3E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765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8" grpId="0"/>
      <p:bldP spid="17" grpId="0"/>
      <p:bldP spid="24" grpId="0"/>
      <p:bldP spid="25" grpId="0"/>
      <p:bldP spid="26" grpId="0"/>
      <p:bldP spid="4" grpId="0"/>
      <p:bldP spid="31" grpId="0"/>
      <p:bldP spid="32" grpId="0"/>
      <p:bldP spid="33" grpId="0"/>
      <p:bldP spid="35" grpId="0"/>
      <p:bldP spid="36" grpId="0"/>
      <p:bldP spid="37" grpId="0"/>
      <p:bldP spid="3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van 1"/>
          <p:cNvSpPr txBox="1">
            <a:spLocks/>
          </p:cNvSpPr>
          <p:nvPr/>
        </p:nvSpPr>
        <p:spPr>
          <a:xfrm>
            <a:off x="4283181" y="618787"/>
            <a:ext cx="7156344" cy="110316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Zamirleri cümlede tekrara düşmemek için kullanırız.</a:t>
            </a:r>
          </a:p>
        </p:txBody>
      </p:sp>
      <p:sp>
        <p:nvSpPr>
          <p:cNvPr id="7" name="Unvan 1"/>
          <p:cNvSpPr txBox="1">
            <a:spLocks/>
          </p:cNvSpPr>
          <p:nvPr/>
        </p:nvSpPr>
        <p:spPr>
          <a:xfrm>
            <a:off x="5147112" y="1870317"/>
            <a:ext cx="5166527" cy="81095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err="1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</a:t>
            </a:r>
            <a:r>
              <a:rPr lang="tr-TR" sz="2400" dirty="0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tr-TR" sz="2400" dirty="0" err="1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</a:t>
            </a:r>
            <a:r>
              <a:rPr lang="tr-TR" sz="2400" dirty="0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book</a:t>
            </a:r>
            <a:r>
              <a:rPr lang="tr-TR" sz="2400" dirty="0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tr-TR" sz="2400" dirty="0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</a:t>
            </a:r>
            <a:r>
              <a:rPr lang="tr-TR" sz="2400" dirty="0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her </a:t>
            </a:r>
            <a:r>
              <a:rPr lang="tr-TR" sz="2400" dirty="0" err="1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book</a:t>
            </a:r>
            <a:r>
              <a:rPr lang="tr-TR" sz="2400" dirty="0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tr-TR" sz="2400" dirty="0" smtClean="0">
              <a:solidFill>
                <a:srgbClr val="A376A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Unvan 1"/>
          <p:cNvSpPr txBox="1">
            <a:spLocks/>
          </p:cNvSpPr>
          <p:nvPr/>
        </p:nvSpPr>
        <p:spPr>
          <a:xfrm>
            <a:off x="4967414" y="2352149"/>
            <a:ext cx="5525919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(Bu benim kitabım, diğeri de onun 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kitabı.)</a:t>
            </a:r>
            <a:endParaRPr lang="tr-TR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Düz Ok Bağlayıcısı 9"/>
          <p:cNvCxnSpPr/>
          <p:nvPr/>
        </p:nvCxnSpPr>
        <p:spPr>
          <a:xfrm flipH="1">
            <a:off x="7730373" y="2928810"/>
            <a:ext cx="1" cy="476183"/>
          </a:xfrm>
          <a:prstGeom prst="straightConnector1">
            <a:avLst/>
          </a:prstGeom>
          <a:ln w="57150">
            <a:solidFill>
              <a:srgbClr val="A376A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Unvan 1"/>
          <p:cNvSpPr txBox="1">
            <a:spLocks/>
          </p:cNvSpPr>
          <p:nvPr/>
        </p:nvSpPr>
        <p:spPr>
          <a:xfrm>
            <a:off x="5147112" y="3374433"/>
            <a:ext cx="5166527" cy="81095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err="1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</a:t>
            </a:r>
            <a:r>
              <a:rPr lang="tr-TR" sz="2400" dirty="0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tr-TR" sz="2400" dirty="0" err="1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</a:t>
            </a:r>
            <a:r>
              <a:rPr lang="tr-TR" sz="2400" dirty="0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book</a:t>
            </a:r>
            <a:r>
              <a:rPr lang="tr-TR" sz="2400" dirty="0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tr-TR" sz="2400" dirty="0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</a:t>
            </a:r>
            <a:r>
              <a:rPr lang="tr-TR" sz="2400" dirty="0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tr-TR" sz="2400" dirty="0" err="1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hers</a:t>
            </a:r>
            <a:r>
              <a:rPr lang="tr-TR" sz="2400" dirty="0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tr-TR" sz="2400" dirty="0" smtClean="0">
              <a:solidFill>
                <a:srgbClr val="A376A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Unvan 1"/>
          <p:cNvSpPr txBox="1">
            <a:spLocks/>
          </p:cNvSpPr>
          <p:nvPr/>
        </p:nvSpPr>
        <p:spPr>
          <a:xfrm>
            <a:off x="4967414" y="3850616"/>
            <a:ext cx="5525919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(Bu benim kitabım, diğeri de 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onunki.)</a:t>
            </a:r>
            <a:endParaRPr lang="tr-TR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Unvan 1"/>
          <p:cNvSpPr txBox="1">
            <a:spLocks/>
          </p:cNvSpPr>
          <p:nvPr/>
        </p:nvSpPr>
        <p:spPr>
          <a:xfrm>
            <a:off x="4283181" y="4631014"/>
            <a:ext cx="7156344" cy="110316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Anlam aynı kalırken kullanım olarak kolaylık sağlanmış olur.</a:t>
            </a:r>
            <a:endParaRPr lang="tr-TR" sz="2800" dirty="0" smtClean="0">
              <a:solidFill>
                <a:srgbClr val="6C3E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850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15" grpId="0"/>
      <p:bldP spid="16" grpId="0"/>
      <p:bldP spid="1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van 1"/>
          <p:cNvSpPr txBox="1">
            <a:spLocks/>
          </p:cNvSpPr>
          <p:nvPr/>
        </p:nvSpPr>
        <p:spPr>
          <a:xfrm>
            <a:off x="6261537" y="1889367"/>
            <a:ext cx="5166527" cy="81095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err="1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</a:t>
            </a:r>
            <a:r>
              <a:rPr lang="tr-TR" sz="2400" dirty="0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tr-TR" sz="2400" dirty="0" err="1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</a:t>
            </a:r>
            <a:r>
              <a:rPr lang="tr-TR" sz="2400" dirty="0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house</a:t>
            </a:r>
            <a:r>
              <a:rPr lang="tr-TR" sz="2400" dirty="0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tr-TR" sz="2400" dirty="0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</a:t>
            </a:r>
            <a:r>
              <a:rPr lang="tr-TR" sz="2400" dirty="0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tr-TR" sz="2400" dirty="0" err="1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their</a:t>
            </a:r>
            <a:r>
              <a:rPr lang="tr-TR" sz="2400" dirty="0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house</a:t>
            </a:r>
            <a:r>
              <a:rPr lang="tr-TR" sz="2400" dirty="0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tr-TR" sz="2400" dirty="0" smtClean="0">
              <a:solidFill>
                <a:srgbClr val="A376A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6081839" y="2371199"/>
            <a:ext cx="5525919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(Burası benim evim, şurası da onların 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evi.)</a:t>
            </a:r>
            <a:endParaRPr lang="tr-TR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" name="Düz Ok Bağlayıcısı 4"/>
          <p:cNvCxnSpPr/>
          <p:nvPr/>
        </p:nvCxnSpPr>
        <p:spPr>
          <a:xfrm flipH="1">
            <a:off x="8844798" y="2947860"/>
            <a:ext cx="1" cy="476183"/>
          </a:xfrm>
          <a:prstGeom prst="straightConnector1">
            <a:avLst/>
          </a:prstGeom>
          <a:ln w="57150">
            <a:solidFill>
              <a:srgbClr val="A376A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Unvan 1"/>
          <p:cNvSpPr txBox="1">
            <a:spLocks/>
          </p:cNvSpPr>
          <p:nvPr/>
        </p:nvSpPr>
        <p:spPr>
          <a:xfrm>
            <a:off x="6261537" y="3393483"/>
            <a:ext cx="5166527" cy="81095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err="1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</a:t>
            </a:r>
            <a:r>
              <a:rPr lang="tr-TR" sz="2400" dirty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tr-TR" sz="2400" dirty="0" err="1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</a:t>
            </a:r>
            <a:r>
              <a:rPr lang="tr-TR" sz="2400" dirty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house</a:t>
            </a:r>
            <a:r>
              <a:rPr lang="tr-TR" sz="2400" dirty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tr-TR" sz="2400" dirty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</a:t>
            </a:r>
            <a:r>
              <a:rPr lang="tr-TR" sz="2400" dirty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tr-TR" sz="2400" dirty="0" err="1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theirs</a:t>
            </a:r>
            <a:r>
              <a:rPr lang="tr-TR" sz="2400" dirty="0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tr-TR" sz="2400" dirty="0" smtClean="0">
              <a:solidFill>
                <a:srgbClr val="A376A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Unvan 1"/>
          <p:cNvSpPr txBox="1">
            <a:spLocks/>
          </p:cNvSpPr>
          <p:nvPr/>
        </p:nvSpPr>
        <p:spPr>
          <a:xfrm>
            <a:off x="6081839" y="3869666"/>
            <a:ext cx="5525919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Burası benim evim, şurası da 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onlarınki.)</a:t>
            </a:r>
            <a:endParaRPr lang="tr-TR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354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396" y="3208872"/>
            <a:ext cx="2611911" cy="2611911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4651"/>
            <a:ext cx="3311892" cy="62701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49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1023587" y="1566210"/>
            <a:ext cx="10144827" cy="286210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tr-TR" sz="11500" b="1" dirty="0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Daily </a:t>
            </a:r>
            <a:r>
              <a:rPr lang="tr-TR" sz="11500" b="1" dirty="0" err="1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Expressions</a:t>
            </a:r>
            <a:endParaRPr lang="tr-TR" sz="8800" b="1" dirty="0">
              <a:solidFill>
                <a:srgbClr val="6C3E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3648824" y="4223934"/>
            <a:ext cx="4894353" cy="100688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(Gündelik İfadeler)</a:t>
            </a:r>
            <a:endParaRPr lang="tr-TR" sz="3600" dirty="0">
              <a:solidFill>
                <a:srgbClr val="A376A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514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396" y="3208872"/>
            <a:ext cx="2611911" cy="2611911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4651"/>
            <a:ext cx="3311892" cy="62701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29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Yukarı Şerit 3"/>
          <p:cNvSpPr/>
          <p:nvPr/>
        </p:nvSpPr>
        <p:spPr>
          <a:xfrm>
            <a:off x="7369379" y="4813256"/>
            <a:ext cx="2914693" cy="493910"/>
          </a:xfrm>
          <a:prstGeom prst="ribbon2">
            <a:avLst>
              <a:gd name="adj1" fmla="val 7025"/>
              <a:gd name="adj2" fmla="val 71568"/>
            </a:avLst>
          </a:prstGeom>
          <a:solidFill>
            <a:srgbClr val="DCCADB"/>
          </a:solidFill>
          <a:ln w="25400" cap="flat" cmpd="sng" algn="ctr">
            <a:solidFill>
              <a:srgbClr val="B995B7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İyi geçinmek</a:t>
            </a:r>
            <a:endParaRPr lang="tr-TR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Yuvarlatılmış Çapraz Köşeli Dikdörtgen 1"/>
          <p:cNvSpPr/>
          <p:nvPr/>
        </p:nvSpPr>
        <p:spPr>
          <a:xfrm>
            <a:off x="6972208" y="2467758"/>
            <a:ext cx="3670937" cy="708933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DCCADB"/>
          </a:solidFill>
          <a:ln w="25400" cap="flat" cmpd="sng" algn="ctr">
            <a:solidFill>
              <a:srgbClr val="B995B7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Biz aile olarak her zaman iyi geçiniriz.</a:t>
            </a:r>
            <a:endParaRPr lang="tr-TR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Yuvarlatılmış Çapraz Köşeli Dikdörtgen 2"/>
          <p:cNvSpPr/>
          <p:nvPr/>
        </p:nvSpPr>
        <p:spPr>
          <a:xfrm>
            <a:off x="6541408" y="1594633"/>
            <a:ext cx="4532539" cy="873125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B995B7"/>
          </a:solidFill>
          <a:ln w="25400" cap="flat" cmpd="sng" algn="ctr">
            <a:solidFill>
              <a:srgbClr val="A376A1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We always get on well as a family.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Yukarı Şerit 4"/>
          <p:cNvSpPr/>
          <p:nvPr/>
        </p:nvSpPr>
        <p:spPr>
          <a:xfrm>
            <a:off x="7166428" y="4326722"/>
            <a:ext cx="3320597" cy="486534"/>
          </a:xfrm>
          <a:prstGeom prst="ribbon2">
            <a:avLst>
              <a:gd name="adj1" fmla="val 4921"/>
              <a:gd name="adj2" fmla="val 75000"/>
            </a:avLst>
          </a:prstGeom>
          <a:solidFill>
            <a:srgbClr val="B995B7"/>
          </a:solidFill>
          <a:ln w="25400" cap="flat" cmpd="sng" algn="ctr">
            <a:solidFill>
              <a:srgbClr val="A376A1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Get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well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905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3" grpId="0" animBg="1"/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karı Şerit 1"/>
          <p:cNvSpPr/>
          <p:nvPr/>
        </p:nvSpPr>
        <p:spPr>
          <a:xfrm>
            <a:off x="7369379" y="4813256"/>
            <a:ext cx="2914693" cy="493910"/>
          </a:xfrm>
          <a:prstGeom prst="ribbon2">
            <a:avLst>
              <a:gd name="adj1" fmla="val 7025"/>
              <a:gd name="adj2" fmla="val 71568"/>
            </a:avLst>
          </a:prstGeom>
          <a:solidFill>
            <a:srgbClr val="DCCADB"/>
          </a:solidFill>
          <a:ln w="25400" cap="flat" cmpd="sng" algn="ctr">
            <a:solidFill>
              <a:srgbClr val="B995B7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Yardım etmek</a:t>
            </a:r>
            <a:endParaRPr lang="tr-TR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Yuvarlatılmış Çapraz Köşeli Dikdörtgen 2"/>
          <p:cNvSpPr/>
          <p:nvPr/>
        </p:nvSpPr>
        <p:spPr>
          <a:xfrm>
            <a:off x="6972208" y="2467758"/>
            <a:ext cx="3670937" cy="708933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DCCADB"/>
          </a:solidFill>
          <a:ln w="25400" cap="flat" cmpd="sng" algn="ctr">
            <a:solidFill>
              <a:srgbClr val="B995B7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Size yardımcı olabilir miyim?</a:t>
            </a:r>
            <a:endParaRPr lang="tr-TR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Yuvarlatılmış Çapraz Köşeli Dikdörtgen 3"/>
          <p:cNvSpPr/>
          <p:nvPr/>
        </p:nvSpPr>
        <p:spPr>
          <a:xfrm>
            <a:off x="6541408" y="1594633"/>
            <a:ext cx="4532539" cy="873125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B995B7"/>
          </a:solidFill>
          <a:ln w="25400" cap="flat" cmpd="sng" algn="ctr">
            <a:solidFill>
              <a:srgbClr val="A376A1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Can I lend you a hand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Yukarı Şerit 4"/>
          <p:cNvSpPr/>
          <p:nvPr/>
        </p:nvSpPr>
        <p:spPr>
          <a:xfrm>
            <a:off x="7166428" y="4326722"/>
            <a:ext cx="3320597" cy="486534"/>
          </a:xfrm>
          <a:prstGeom prst="ribbon2">
            <a:avLst>
              <a:gd name="adj1" fmla="val 4921"/>
              <a:gd name="adj2" fmla="val 75000"/>
            </a:avLst>
          </a:prstGeom>
          <a:solidFill>
            <a:srgbClr val="B995B7"/>
          </a:solidFill>
          <a:ln w="25400" cap="flat" cmpd="sng" algn="ctr">
            <a:solidFill>
              <a:srgbClr val="A376A1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Lend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hand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17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karı Şerit 1"/>
          <p:cNvSpPr/>
          <p:nvPr/>
        </p:nvSpPr>
        <p:spPr>
          <a:xfrm>
            <a:off x="7369379" y="4813256"/>
            <a:ext cx="2914693" cy="493910"/>
          </a:xfrm>
          <a:prstGeom prst="ribbon2">
            <a:avLst>
              <a:gd name="adj1" fmla="val 7025"/>
              <a:gd name="adj2" fmla="val 71568"/>
            </a:avLst>
          </a:prstGeom>
          <a:solidFill>
            <a:srgbClr val="DCCADB"/>
          </a:solidFill>
          <a:ln w="25400" cap="flat" cmpd="sng" algn="ctr">
            <a:solidFill>
              <a:srgbClr val="B995B7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Haydi…</a:t>
            </a:r>
            <a:endParaRPr lang="tr-TR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Yuvarlatılmış Çapraz Köşeli Dikdörtgen 2"/>
          <p:cNvSpPr/>
          <p:nvPr/>
        </p:nvSpPr>
        <p:spPr>
          <a:xfrm>
            <a:off x="6972208" y="2467758"/>
            <a:ext cx="3670937" cy="708933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DCCADB"/>
          </a:solidFill>
          <a:ln w="25400" cap="flat" cmpd="sng" algn="ctr">
            <a:solidFill>
              <a:srgbClr val="B995B7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Haydi, evi birlikte toparlayalım!</a:t>
            </a:r>
            <a:endParaRPr lang="tr-TR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Yuvarlatılmış Çapraz Köşeli Dikdörtgen 3"/>
          <p:cNvSpPr/>
          <p:nvPr/>
        </p:nvSpPr>
        <p:spPr>
          <a:xfrm>
            <a:off x="6541408" y="1594633"/>
            <a:ext cx="4532539" cy="873125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B995B7"/>
          </a:solidFill>
          <a:ln w="25400" cap="flat" cmpd="sng" algn="ctr">
            <a:solidFill>
              <a:srgbClr val="A376A1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Let’s tidy up the house together!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Yukarı Şerit 4"/>
          <p:cNvSpPr/>
          <p:nvPr/>
        </p:nvSpPr>
        <p:spPr>
          <a:xfrm>
            <a:off x="7166428" y="4326722"/>
            <a:ext cx="3320597" cy="486534"/>
          </a:xfrm>
          <a:prstGeom prst="ribbon2">
            <a:avLst>
              <a:gd name="adj1" fmla="val 4921"/>
              <a:gd name="adj2" fmla="val 75000"/>
            </a:avLst>
          </a:prstGeom>
          <a:solidFill>
            <a:srgbClr val="B995B7"/>
          </a:solidFill>
          <a:ln w="25400" cap="flat" cmpd="sng" algn="ctr">
            <a:solidFill>
              <a:srgbClr val="A376A1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Let’s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005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396" y="3205792"/>
            <a:ext cx="2611911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4651"/>
            <a:ext cx="3311892" cy="62701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34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330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389823" y="1735807"/>
            <a:ext cx="11412355" cy="286210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1500" b="1" dirty="0" err="1" smtClean="0">
                <a:solidFill>
                  <a:srgbClr val="6C3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Activities</a:t>
            </a:r>
            <a:endParaRPr lang="tr-TR" sz="8800" b="1" dirty="0">
              <a:solidFill>
                <a:srgbClr val="6C3E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3648823" y="3671484"/>
            <a:ext cx="4894353" cy="100688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smtClean="0">
                <a:solidFill>
                  <a:srgbClr val="A37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(Aktiviteler)</a:t>
            </a:r>
            <a:endParaRPr lang="tr-TR" sz="3600" dirty="0">
              <a:solidFill>
                <a:srgbClr val="A376A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12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1210707" y="2902287"/>
            <a:ext cx="2027908" cy="429167"/>
          </a:xfrm>
          <a:prstGeom prst="roundRect">
            <a:avLst/>
          </a:prstGeom>
          <a:solidFill>
            <a:srgbClr val="DCCADB"/>
          </a:solidFill>
          <a:ln w="25400" cap="flat" cmpd="sng" algn="ctr">
            <a:solidFill>
              <a:srgbClr val="B995B7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Balığa gitmek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Yuvarlatılmış Dikdörtgen 2"/>
          <p:cNvSpPr/>
          <p:nvPr/>
        </p:nvSpPr>
        <p:spPr>
          <a:xfrm>
            <a:off x="990121" y="2447866"/>
            <a:ext cx="2469081" cy="454421"/>
          </a:xfrm>
          <a:prstGeom prst="roundRect">
            <a:avLst/>
          </a:prstGeom>
          <a:solidFill>
            <a:srgbClr val="B995B7"/>
          </a:solidFill>
          <a:ln w="25400" cap="flat" cmpd="sng" algn="ctr">
            <a:solidFill>
              <a:srgbClr val="A376A1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Go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fishing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4930743" y="2902287"/>
            <a:ext cx="2027908" cy="429167"/>
          </a:xfrm>
          <a:prstGeom prst="roundRect">
            <a:avLst/>
          </a:prstGeom>
          <a:solidFill>
            <a:srgbClr val="DCCADB"/>
          </a:solidFill>
          <a:ln w="25400" cap="flat" cmpd="sng" algn="ctr">
            <a:solidFill>
              <a:srgbClr val="B995B7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iknik yapmak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4710157" y="2447866"/>
            <a:ext cx="2469081" cy="454421"/>
          </a:xfrm>
          <a:prstGeom prst="roundRect">
            <a:avLst/>
          </a:prstGeom>
          <a:solidFill>
            <a:srgbClr val="B995B7"/>
          </a:solidFill>
          <a:ln w="25400" cap="flat" cmpd="sng" algn="ctr">
            <a:solidFill>
              <a:srgbClr val="A376A1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picnic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8430192" y="2902287"/>
            <a:ext cx="2027908" cy="429167"/>
          </a:xfrm>
          <a:prstGeom prst="roundRect">
            <a:avLst/>
          </a:prstGeom>
          <a:solidFill>
            <a:srgbClr val="DCCADB"/>
          </a:solidFill>
          <a:ln w="25400" cap="flat" cmpd="sng" algn="ctr">
            <a:solidFill>
              <a:srgbClr val="B995B7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Kampa gitmek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8209606" y="2447866"/>
            <a:ext cx="2469081" cy="454421"/>
          </a:xfrm>
          <a:prstGeom prst="roundRect">
            <a:avLst/>
          </a:prstGeom>
          <a:solidFill>
            <a:srgbClr val="B995B7"/>
          </a:solidFill>
          <a:ln w="25400" cap="flat" cmpd="sng" algn="ctr">
            <a:solidFill>
              <a:srgbClr val="A376A1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Go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camping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1210707" y="6177450"/>
            <a:ext cx="2027908" cy="429167"/>
          </a:xfrm>
          <a:prstGeom prst="roundRect">
            <a:avLst/>
          </a:prstGeom>
          <a:solidFill>
            <a:srgbClr val="DCCADB"/>
          </a:solidFill>
          <a:ln w="25400" cap="flat" cmpd="sng" algn="ctr">
            <a:solidFill>
              <a:srgbClr val="B995B7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Izgara yapmak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Yuvarlatılmış Dikdörtgen 10"/>
          <p:cNvSpPr/>
          <p:nvPr/>
        </p:nvSpPr>
        <p:spPr>
          <a:xfrm>
            <a:off x="990121" y="5723029"/>
            <a:ext cx="2469081" cy="454421"/>
          </a:xfrm>
          <a:prstGeom prst="roundRect">
            <a:avLst/>
          </a:prstGeom>
          <a:solidFill>
            <a:srgbClr val="B995B7"/>
          </a:solidFill>
          <a:ln w="25400" cap="flat" cmpd="sng" algn="ctr">
            <a:solidFill>
              <a:srgbClr val="A376A1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barbecue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Yuvarlatılmış Dikdörtgen 11"/>
          <p:cNvSpPr/>
          <p:nvPr/>
        </p:nvSpPr>
        <p:spPr>
          <a:xfrm>
            <a:off x="4930743" y="6177450"/>
            <a:ext cx="2027908" cy="429167"/>
          </a:xfrm>
          <a:prstGeom prst="roundRect">
            <a:avLst/>
          </a:prstGeom>
          <a:solidFill>
            <a:srgbClr val="DCCADB"/>
          </a:solidFill>
          <a:ln w="25400" cap="flat" cmpd="sng" algn="ctr">
            <a:solidFill>
              <a:srgbClr val="B995B7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Bisiklet sürmek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Yuvarlatılmış Dikdörtgen 12"/>
          <p:cNvSpPr/>
          <p:nvPr/>
        </p:nvSpPr>
        <p:spPr>
          <a:xfrm>
            <a:off x="4710157" y="5723029"/>
            <a:ext cx="2469081" cy="454421"/>
          </a:xfrm>
          <a:prstGeom prst="roundRect">
            <a:avLst/>
          </a:prstGeom>
          <a:solidFill>
            <a:srgbClr val="B995B7"/>
          </a:solidFill>
          <a:ln w="25400" cap="flat" cmpd="sng" algn="ctr">
            <a:solidFill>
              <a:srgbClr val="A376A1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Go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cycling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Yuvarlatılmış Dikdörtgen 13"/>
          <p:cNvSpPr/>
          <p:nvPr/>
        </p:nvSpPr>
        <p:spPr>
          <a:xfrm>
            <a:off x="8430192" y="6177450"/>
            <a:ext cx="2027908" cy="429167"/>
          </a:xfrm>
          <a:prstGeom prst="roundRect">
            <a:avLst/>
          </a:prstGeom>
          <a:solidFill>
            <a:srgbClr val="DCCADB"/>
          </a:solidFill>
          <a:ln w="25400" cap="flat" cmpd="sng" algn="ctr">
            <a:solidFill>
              <a:srgbClr val="B995B7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Yüzmek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8209606" y="5723029"/>
            <a:ext cx="2469081" cy="454421"/>
          </a:xfrm>
          <a:prstGeom prst="roundRect">
            <a:avLst/>
          </a:prstGeom>
          <a:solidFill>
            <a:srgbClr val="B995B7"/>
          </a:solidFill>
          <a:ln w="25400" cap="flat" cmpd="sng" algn="ctr">
            <a:solidFill>
              <a:srgbClr val="A376A1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Swim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35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1210707" y="2902287"/>
            <a:ext cx="2027908" cy="429167"/>
          </a:xfrm>
          <a:prstGeom prst="roundRect">
            <a:avLst/>
          </a:prstGeom>
          <a:solidFill>
            <a:srgbClr val="DCCADB"/>
          </a:solidFill>
          <a:ln w="25400" cap="flat" cmpd="sng" algn="ctr">
            <a:solidFill>
              <a:srgbClr val="B995B7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Sörfe gitmek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Yuvarlatılmış Dikdörtgen 2"/>
          <p:cNvSpPr/>
          <p:nvPr/>
        </p:nvSpPr>
        <p:spPr>
          <a:xfrm>
            <a:off x="990121" y="2447866"/>
            <a:ext cx="2469081" cy="454421"/>
          </a:xfrm>
          <a:prstGeom prst="roundRect">
            <a:avLst/>
          </a:prstGeom>
          <a:solidFill>
            <a:srgbClr val="B995B7"/>
          </a:solidFill>
          <a:ln w="25400" cap="flat" cmpd="sng" algn="ctr">
            <a:solidFill>
              <a:srgbClr val="A376A1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Go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surfing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4930743" y="2902287"/>
            <a:ext cx="2027908" cy="429167"/>
          </a:xfrm>
          <a:prstGeom prst="roundRect">
            <a:avLst/>
          </a:prstGeom>
          <a:solidFill>
            <a:srgbClr val="DCCADB"/>
          </a:solidFill>
          <a:ln w="25400" cap="flat" cmpd="sng" algn="ctr">
            <a:solidFill>
              <a:srgbClr val="B995B7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Futbol oynamak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Yuvarlatılmış Dikdörtgen 4"/>
          <p:cNvSpPr/>
          <p:nvPr/>
        </p:nvSpPr>
        <p:spPr>
          <a:xfrm>
            <a:off x="4710157" y="2447866"/>
            <a:ext cx="2469081" cy="454421"/>
          </a:xfrm>
          <a:prstGeom prst="roundRect">
            <a:avLst/>
          </a:prstGeom>
          <a:solidFill>
            <a:srgbClr val="B995B7"/>
          </a:solidFill>
          <a:ln w="25400" cap="flat" cmpd="sng" algn="ctr">
            <a:solidFill>
              <a:srgbClr val="A376A1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Play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football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8430192" y="2902287"/>
            <a:ext cx="2027908" cy="429167"/>
          </a:xfrm>
          <a:prstGeom prst="roundRect">
            <a:avLst/>
          </a:prstGeom>
          <a:solidFill>
            <a:srgbClr val="DCCADB"/>
          </a:solidFill>
          <a:ln w="25400" cap="flat" cmpd="sng" algn="ctr">
            <a:solidFill>
              <a:srgbClr val="B995B7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err="1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Origami</a:t>
            </a: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yapmak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8209606" y="2447866"/>
            <a:ext cx="2469081" cy="454421"/>
          </a:xfrm>
          <a:prstGeom prst="roundRect">
            <a:avLst/>
          </a:prstGeom>
          <a:solidFill>
            <a:srgbClr val="B995B7"/>
          </a:solidFill>
          <a:ln w="25400" cap="flat" cmpd="sng" algn="ctr">
            <a:solidFill>
              <a:srgbClr val="A376A1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Do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origami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1100413" y="6177450"/>
            <a:ext cx="2248495" cy="429167"/>
          </a:xfrm>
          <a:prstGeom prst="roundRect">
            <a:avLst/>
          </a:prstGeom>
          <a:solidFill>
            <a:srgbClr val="DCCADB"/>
          </a:solidFill>
          <a:ln w="25400" cap="flat" cmpd="sng" algn="ctr">
            <a:solidFill>
              <a:srgbClr val="B995B7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Müze ziyaret etmek</a:t>
            </a:r>
            <a:endParaRPr lang="tr-TR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990121" y="5723029"/>
            <a:ext cx="2469081" cy="454421"/>
          </a:xfrm>
          <a:prstGeom prst="roundRect">
            <a:avLst/>
          </a:prstGeom>
          <a:solidFill>
            <a:srgbClr val="B995B7"/>
          </a:solidFill>
          <a:ln w="25400" cap="flat" cmpd="sng" algn="ctr">
            <a:solidFill>
              <a:srgbClr val="A376A1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Visit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museum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4636842" y="6177450"/>
            <a:ext cx="2609633" cy="429167"/>
          </a:xfrm>
          <a:prstGeom prst="roundRect">
            <a:avLst/>
          </a:prstGeom>
          <a:solidFill>
            <a:srgbClr val="DCCADB"/>
          </a:solidFill>
          <a:ln w="25400" cap="flat" cmpd="sng" algn="ctr">
            <a:solidFill>
              <a:srgbClr val="B995B7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Kutu oyunu oynamak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Yuvarlatılmış Dikdörtgen 10"/>
          <p:cNvSpPr/>
          <p:nvPr/>
        </p:nvSpPr>
        <p:spPr>
          <a:xfrm>
            <a:off x="4569604" y="5723029"/>
            <a:ext cx="2750186" cy="454421"/>
          </a:xfrm>
          <a:prstGeom prst="roundRect">
            <a:avLst/>
          </a:prstGeom>
          <a:solidFill>
            <a:srgbClr val="B995B7"/>
          </a:solidFill>
          <a:ln w="25400" cap="flat" cmpd="sng" algn="ctr">
            <a:solidFill>
              <a:srgbClr val="A376A1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Play a board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game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Yuvarlatılmış Dikdörtgen 11"/>
          <p:cNvSpPr/>
          <p:nvPr/>
        </p:nvSpPr>
        <p:spPr>
          <a:xfrm>
            <a:off x="8430192" y="6177450"/>
            <a:ext cx="2027908" cy="429167"/>
          </a:xfrm>
          <a:prstGeom prst="roundRect">
            <a:avLst/>
          </a:prstGeom>
          <a:solidFill>
            <a:srgbClr val="DCCADB"/>
          </a:solidFill>
          <a:ln w="25400" cap="flat" cmpd="sng" algn="ctr">
            <a:solidFill>
              <a:srgbClr val="B995B7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Gitar çalmak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Yuvarlatılmış Dikdörtgen 12"/>
          <p:cNvSpPr/>
          <p:nvPr/>
        </p:nvSpPr>
        <p:spPr>
          <a:xfrm>
            <a:off x="8209606" y="5723029"/>
            <a:ext cx="2469081" cy="454421"/>
          </a:xfrm>
          <a:prstGeom prst="roundRect">
            <a:avLst/>
          </a:prstGeom>
          <a:solidFill>
            <a:srgbClr val="B995B7"/>
          </a:solidFill>
          <a:ln w="25400" cap="flat" cmpd="sng" algn="ctr">
            <a:solidFill>
              <a:srgbClr val="A376A1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Play a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guitar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127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1210707" y="2902287"/>
            <a:ext cx="2027908" cy="429167"/>
          </a:xfrm>
          <a:prstGeom prst="roundRect">
            <a:avLst/>
          </a:prstGeom>
          <a:solidFill>
            <a:srgbClr val="DCCADB"/>
          </a:solidFill>
          <a:ln w="25400" cap="flat" cmpd="sng" algn="ctr">
            <a:solidFill>
              <a:srgbClr val="B995B7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Radyo dinlemek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Yuvarlatılmış Dikdörtgen 2"/>
          <p:cNvSpPr/>
          <p:nvPr/>
        </p:nvSpPr>
        <p:spPr>
          <a:xfrm>
            <a:off x="879828" y="2447865"/>
            <a:ext cx="2689666" cy="454421"/>
          </a:xfrm>
          <a:prstGeom prst="roundRect">
            <a:avLst/>
          </a:prstGeom>
          <a:solidFill>
            <a:srgbClr val="B995B7"/>
          </a:solidFill>
          <a:ln w="25400" cap="flat" cmpd="sng" algn="ctr">
            <a:solidFill>
              <a:srgbClr val="A376A1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Listen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radio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5041036" y="2902287"/>
            <a:ext cx="2027908" cy="429167"/>
          </a:xfrm>
          <a:prstGeom prst="roundRect">
            <a:avLst/>
          </a:prstGeom>
          <a:solidFill>
            <a:srgbClr val="DCCADB"/>
          </a:solidFill>
          <a:ln w="25400" cap="flat" cmpd="sng" algn="ctr">
            <a:solidFill>
              <a:srgbClr val="B995B7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Fotoğraf çekmek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Yuvarlatılmış Dikdörtgen 4"/>
          <p:cNvSpPr/>
          <p:nvPr/>
        </p:nvSpPr>
        <p:spPr>
          <a:xfrm>
            <a:off x="4820450" y="2447866"/>
            <a:ext cx="2469081" cy="454421"/>
          </a:xfrm>
          <a:prstGeom prst="roundRect">
            <a:avLst/>
          </a:prstGeom>
          <a:solidFill>
            <a:srgbClr val="B995B7"/>
          </a:solidFill>
          <a:ln w="25400" cap="flat" cmpd="sng" algn="ctr">
            <a:solidFill>
              <a:srgbClr val="A376A1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Take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photos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8650779" y="2902287"/>
            <a:ext cx="2027908" cy="429167"/>
          </a:xfrm>
          <a:prstGeom prst="roundRect">
            <a:avLst/>
          </a:prstGeom>
          <a:solidFill>
            <a:srgbClr val="DCCADB"/>
          </a:solidFill>
          <a:ln w="25400" cap="flat" cmpd="sng" algn="ctr">
            <a:solidFill>
              <a:srgbClr val="B995B7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Dans etmek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8430193" y="2447866"/>
            <a:ext cx="2469081" cy="454421"/>
          </a:xfrm>
          <a:prstGeom prst="roundRect">
            <a:avLst/>
          </a:prstGeom>
          <a:solidFill>
            <a:srgbClr val="B995B7"/>
          </a:solidFill>
          <a:ln w="25400" cap="flat" cmpd="sng" algn="ctr">
            <a:solidFill>
              <a:srgbClr val="A376A1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Dance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1210707" y="6177450"/>
            <a:ext cx="2027908" cy="429167"/>
          </a:xfrm>
          <a:prstGeom prst="roundRect">
            <a:avLst/>
          </a:prstGeom>
          <a:solidFill>
            <a:srgbClr val="DCCADB"/>
          </a:solidFill>
          <a:ln w="25400" cap="flat" cmpd="sng" algn="ctr">
            <a:solidFill>
              <a:srgbClr val="B995B7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Temizlemek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990121" y="5723029"/>
            <a:ext cx="2469081" cy="454421"/>
          </a:xfrm>
          <a:prstGeom prst="roundRect">
            <a:avLst/>
          </a:prstGeom>
          <a:solidFill>
            <a:srgbClr val="B995B7"/>
          </a:solidFill>
          <a:ln w="25400" cap="flat" cmpd="sng" algn="ctr">
            <a:solidFill>
              <a:srgbClr val="A376A1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Clean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Tidy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up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5041036" y="6177450"/>
            <a:ext cx="2027908" cy="429167"/>
          </a:xfrm>
          <a:prstGeom prst="roundRect">
            <a:avLst/>
          </a:prstGeom>
          <a:solidFill>
            <a:srgbClr val="DCCADB"/>
          </a:solidFill>
          <a:ln w="25400" cap="flat" cmpd="sng" algn="ctr">
            <a:solidFill>
              <a:srgbClr val="B995B7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Araba yıkamak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Yuvarlatılmış Dikdörtgen 10"/>
          <p:cNvSpPr/>
          <p:nvPr/>
        </p:nvSpPr>
        <p:spPr>
          <a:xfrm>
            <a:off x="4820450" y="5723029"/>
            <a:ext cx="2469081" cy="454421"/>
          </a:xfrm>
          <a:prstGeom prst="roundRect">
            <a:avLst/>
          </a:prstGeom>
          <a:solidFill>
            <a:srgbClr val="B995B7"/>
          </a:solidFill>
          <a:ln w="25400" cap="flat" cmpd="sng" algn="ctr">
            <a:solidFill>
              <a:srgbClr val="A376A1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Wash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car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Yuvarlatılmış Dikdörtgen 11"/>
          <p:cNvSpPr/>
          <p:nvPr/>
        </p:nvSpPr>
        <p:spPr>
          <a:xfrm>
            <a:off x="8650779" y="6177450"/>
            <a:ext cx="2027908" cy="429167"/>
          </a:xfrm>
          <a:prstGeom prst="roundRect">
            <a:avLst/>
          </a:prstGeom>
          <a:solidFill>
            <a:srgbClr val="DCCADB"/>
          </a:solidFill>
          <a:ln w="25400" cap="flat" cmpd="sng" algn="ctr">
            <a:solidFill>
              <a:srgbClr val="B995B7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Yemek pişirmek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Yuvarlatılmış Dikdörtgen 12"/>
          <p:cNvSpPr/>
          <p:nvPr/>
        </p:nvSpPr>
        <p:spPr>
          <a:xfrm>
            <a:off x="8430193" y="5723029"/>
            <a:ext cx="2469081" cy="454421"/>
          </a:xfrm>
          <a:prstGeom prst="roundRect">
            <a:avLst/>
          </a:prstGeom>
          <a:solidFill>
            <a:srgbClr val="B995B7"/>
          </a:solidFill>
          <a:ln w="25400" cap="flat" cmpd="sng" algn="ctr">
            <a:solidFill>
              <a:srgbClr val="A376A1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Cook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73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2566903" y="2764264"/>
            <a:ext cx="2248495" cy="429167"/>
          </a:xfrm>
          <a:prstGeom prst="roundRect">
            <a:avLst/>
          </a:prstGeom>
          <a:solidFill>
            <a:srgbClr val="DCCADB"/>
          </a:solidFill>
          <a:ln w="25400" cap="flat" cmpd="sng" algn="ctr">
            <a:solidFill>
              <a:srgbClr val="B995B7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Masayı hazırlamak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Yuvarlatılmış Dikdörtgen 2"/>
          <p:cNvSpPr/>
          <p:nvPr/>
        </p:nvSpPr>
        <p:spPr>
          <a:xfrm>
            <a:off x="2456611" y="2309843"/>
            <a:ext cx="2469081" cy="454421"/>
          </a:xfrm>
          <a:prstGeom prst="roundRect">
            <a:avLst/>
          </a:prstGeom>
          <a:solidFill>
            <a:srgbClr val="B995B7"/>
          </a:solidFill>
          <a:ln w="25400" cap="flat" cmpd="sng" algn="ctr">
            <a:solidFill>
              <a:srgbClr val="A376A1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Set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table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7173610" y="2764264"/>
            <a:ext cx="2027908" cy="429167"/>
          </a:xfrm>
          <a:prstGeom prst="roundRect">
            <a:avLst/>
          </a:prstGeom>
          <a:solidFill>
            <a:srgbClr val="DCCADB"/>
          </a:solidFill>
          <a:ln w="25400" cap="flat" cmpd="sng" algn="ctr">
            <a:solidFill>
              <a:srgbClr val="B995B7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Dinlenmek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Yuvarlatılmış Dikdörtgen 4"/>
          <p:cNvSpPr/>
          <p:nvPr/>
        </p:nvSpPr>
        <p:spPr>
          <a:xfrm>
            <a:off x="6953024" y="2309843"/>
            <a:ext cx="2469081" cy="454421"/>
          </a:xfrm>
          <a:prstGeom prst="roundRect">
            <a:avLst/>
          </a:prstGeom>
          <a:solidFill>
            <a:srgbClr val="B995B7"/>
          </a:solidFill>
          <a:ln w="25400" cap="flat" cmpd="sng" algn="ctr">
            <a:solidFill>
              <a:srgbClr val="A376A1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Rest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2372295" y="6254010"/>
            <a:ext cx="2637707" cy="429167"/>
          </a:xfrm>
          <a:prstGeom prst="roundRect">
            <a:avLst/>
          </a:prstGeom>
          <a:solidFill>
            <a:srgbClr val="DCCADB"/>
          </a:solidFill>
          <a:ln w="25400" cap="flat" cmpd="sng" algn="ctr">
            <a:solidFill>
              <a:srgbClr val="B995B7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Evcil hayvan bakmak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2219846" y="5799588"/>
            <a:ext cx="2942604" cy="454421"/>
          </a:xfrm>
          <a:prstGeom prst="roundRect">
            <a:avLst/>
          </a:prstGeom>
          <a:solidFill>
            <a:srgbClr val="B995B7"/>
          </a:solidFill>
          <a:ln w="25400" cap="flat" cmpd="sng" algn="ctr">
            <a:solidFill>
              <a:srgbClr val="A376A1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Take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care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of a pet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7173610" y="6254010"/>
            <a:ext cx="2027908" cy="429167"/>
          </a:xfrm>
          <a:prstGeom prst="roundRect">
            <a:avLst/>
          </a:prstGeom>
          <a:solidFill>
            <a:srgbClr val="DCCADB"/>
          </a:solidFill>
          <a:ln w="25400" cap="flat" cmpd="sng" algn="ctr">
            <a:solidFill>
              <a:srgbClr val="B995B7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Köpeği taramak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Yuvarlatılmış Dikdörtgen 10"/>
          <p:cNvSpPr/>
          <p:nvPr/>
        </p:nvSpPr>
        <p:spPr>
          <a:xfrm>
            <a:off x="6953024" y="5799589"/>
            <a:ext cx="2469081" cy="454421"/>
          </a:xfrm>
          <a:prstGeom prst="roundRect">
            <a:avLst/>
          </a:prstGeom>
          <a:solidFill>
            <a:srgbClr val="B995B7"/>
          </a:solidFill>
          <a:ln w="25400" cap="flat" cmpd="sng" algn="ctr">
            <a:solidFill>
              <a:srgbClr val="A376A1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Brush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dog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453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8" grpId="0" animBg="1"/>
      <p:bldP spid="9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</TotalTime>
  <Words>1563</Words>
  <Application>Microsoft Office PowerPoint</Application>
  <PresentationFormat>Geniş ekran</PresentationFormat>
  <Paragraphs>377</Paragraphs>
  <Slides>44</Slides>
  <Notes>3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44</vt:i4>
      </vt:variant>
    </vt:vector>
  </HeadingPairs>
  <TitlesOfParts>
    <vt:vector size="49" baseType="lpstr">
      <vt:lpstr>Arial</vt:lpstr>
      <vt:lpstr>Calibri</vt:lpstr>
      <vt:lpstr>Calibri Light</vt:lpstr>
      <vt:lpstr>Wingdings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TKN EDU</dc:creator>
  <cp:lastModifiedBy>TKN EDU</cp:lastModifiedBy>
  <cp:revision>35</cp:revision>
  <dcterms:created xsi:type="dcterms:W3CDTF">2026-01-04T08:37:24Z</dcterms:created>
  <dcterms:modified xsi:type="dcterms:W3CDTF">2026-01-04T15:36:25Z</dcterms:modified>
</cp:coreProperties>
</file>