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97" r:id="rId8"/>
    <p:sldId id="262" r:id="rId9"/>
    <p:sldId id="263" r:id="rId10"/>
    <p:sldId id="298" r:id="rId11"/>
    <p:sldId id="265" r:id="rId12"/>
    <p:sldId id="266" r:id="rId13"/>
    <p:sldId id="299" r:id="rId14"/>
    <p:sldId id="300" r:id="rId15"/>
    <p:sldId id="301" r:id="rId16"/>
    <p:sldId id="267" r:id="rId17"/>
    <p:sldId id="268" r:id="rId18"/>
    <p:sldId id="273" r:id="rId19"/>
    <p:sldId id="270" r:id="rId20"/>
    <p:sldId id="302" r:id="rId21"/>
    <p:sldId id="272" r:id="rId22"/>
    <p:sldId id="306" r:id="rId23"/>
    <p:sldId id="274" r:id="rId24"/>
    <p:sldId id="309" r:id="rId25"/>
    <p:sldId id="275" r:id="rId26"/>
    <p:sldId id="286" r:id="rId27"/>
    <p:sldId id="287" r:id="rId28"/>
    <p:sldId id="288" r:id="rId29"/>
    <p:sldId id="289" r:id="rId30"/>
    <p:sldId id="290" r:id="rId31"/>
    <p:sldId id="295" r:id="rId32"/>
    <p:sldId id="291" r:id="rId33"/>
    <p:sldId id="292" r:id="rId34"/>
    <p:sldId id="293" r:id="rId35"/>
    <p:sldId id="296" r:id="rId36"/>
    <p:sldId id="303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307" r:id="rId48"/>
    <p:sldId id="308" r:id="rId49"/>
    <p:sldId id="304" r:id="rId50"/>
    <p:sldId id="310" r:id="rId5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8DCD"/>
    <a:srgbClr val="D74B76"/>
    <a:srgbClr val="673F69"/>
    <a:srgbClr val="F1C7D4"/>
    <a:srgbClr val="E488A4"/>
    <a:srgbClr val="9B2F51"/>
    <a:srgbClr val="D74975"/>
    <a:srgbClr val="E58BA7"/>
    <a:srgbClr val="E17999"/>
    <a:srgbClr val="DD69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1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1DFE3-28C1-47C0-A64E-7A834B7ED77D}" type="datetimeFigureOut">
              <a:rPr lang="tr-TR" smtClean="0"/>
              <a:t>11.12.2024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85BA7-4898-4EF8-8300-8F0982B33D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107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5BAA4-87E3-4119-97CF-60ACB6B415B9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9430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5BAA4-87E3-4119-97CF-60ACB6B415B9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1748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1601-D56D-484B-9C42-C142678F0908}" type="datetimeFigureOut">
              <a:rPr lang="tr-TR" smtClean="0"/>
              <a:t>11.12.2024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3EBA-3767-4A99-A1F9-8AD5014E6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6293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1601-D56D-484B-9C42-C142678F0908}" type="datetimeFigureOut">
              <a:rPr lang="tr-TR" smtClean="0"/>
              <a:t>11.12.2024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3EBA-3767-4A99-A1F9-8AD5014E6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191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1601-D56D-484B-9C42-C142678F0908}" type="datetimeFigureOut">
              <a:rPr lang="tr-TR" smtClean="0"/>
              <a:t>11.12.2024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3EBA-3767-4A99-A1F9-8AD5014E6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8308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1601-D56D-484B-9C42-C142678F0908}" type="datetimeFigureOut">
              <a:rPr lang="tr-TR" smtClean="0"/>
              <a:t>11.12.2024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3EBA-3767-4A99-A1F9-8AD5014E6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2697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1601-D56D-484B-9C42-C142678F0908}" type="datetimeFigureOut">
              <a:rPr lang="tr-TR" smtClean="0"/>
              <a:t>11.12.2024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3EBA-3767-4A99-A1F9-8AD5014E6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7724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1601-D56D-484B-9C42-C142678F0908}" type="datetimeFigureOut">
              <a:rPr lang="tr-TR" smtClean="0"/>
              <a:t>11.12.2024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3EBA-3767-4A99-A1F9-8AD5014E6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1162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1601-D56D-484B-9C42-C142678F0908}" type="datetimeFigureOut">
              <a:rPr lang="tr-TR" smtClean="0"/>
              <a:t>11.12.2024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3EBA-3767-4A99-A1F9-8AD5014E6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4976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1601-D56D-484B-9C42-C142678F0908}" type="datetimeFigureOut">
              <a:rPr lang="tr-TR" smtClean="0"/>
              <a:t>11.12.2024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3EBA-3767-4A99-A1F9-8AD5014E6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3340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1601-D56D-484B-9C42-C142678F0908}" type="datetimeFigureOut">
              <a:rPr lang="tr-TR" smtClean="0"/>
              <a:t>11.12.2024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3EBA-3767-4A99-A1F9-8AD5014E6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8693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1601-D56D-484B-9C42-C142678F0908}" type="datetimeFigureOut">
              <a:rPr lang="tr-TR" smtClean="0"/>
              <a:t>11.12.2024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3EBA-3767-4A99-A1F9-8AD5014E6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3821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1601-D56D-484B-9C42-C142678F0908}" type="datetimeFigureOut">
              <a:rPr lang="tr-TR" smtClean="0"/>
              <a:t>11.12.2024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3EBA-3767-4A99-A1F9-8AD5014E6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254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B1601-D56D-484B-9C42-C142678F0908}" type="datetimeFigureOut">
              <a:rPr lang="tr-TR" smtClean="0"/>
              <a:t>11.12.2024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F3EBA-3767-4A99-A1F9-8AD5014E6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891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-4-2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tknedu.com/games/5-4-3" TargetMode="External"/><Relationship Id="rId4" Type="http://schemas.openxmlformats.org/officeDocument/2006/relationships/hyperlink" Target="https://www.tknedu.com/games/5-3-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-4-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-4-5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aamboozle.com/game/2617243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-4-6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/mXMofxtDPUQ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-4-7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/_oEAdz3MAj0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-4-8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aamboozle.com/game/2814006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-4-1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9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23359"/>
            <a:ext cx="3311892" cy="61830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97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2241868" y="1441841"/>
            <a:ext cx="7708264" cy="3276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tr-TR" sz="11500" b="1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1500" b="1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tr-TR" sz="11500" b="1" dirty="0" err="1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Evening</a:t>
            </a:r>
            <a:endParaRPr lang="tr-TR" sz="8800" b="1" dirty="0">
              <a:solidFill>
                <a:srgbClr val="673F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4" y="4328211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(Akşam)</a:t>
            </a:r>
            <a:endParaRPr lang="tr-TR" sz="3600" dirty="0">
              <a:solidFill>
                <a:srgbClr val="D74B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76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506368" y="2363927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1611924" y="237979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dinner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733644" y="2818348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733644" y="2867020"/>
            <a:ext cx="192581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Akşam yemeği yemek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4849643" y="2363927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4955199" y="237979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Watch TV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5076919" y="2818348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5133662" y="286702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TV izlemek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8192918" y="2363927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8298474" y="237979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online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8420194" y="2818348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8476937" y="286702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Çevrimiçi olmak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4024456" y="5440502"/>
            <a:ext cx="2236170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4130013" y="5456365"/>
            <a:ext cx="203784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Read a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4251732" y="5894923"/>
            <a:ext cx="1809155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4308475" y="5943595"/>
            <a:ext cx="170254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Kitap okumak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141802" y="5440502"/>
            <a:ext cx="1722007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204693" y="5456365"/>
            <a:ext cx="16310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394938" y="5894923"/>
            <a:ext cx="144797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453914" y="5943595"/>
            <a:ext cx="136264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Ders çalışmak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1869267" y="5440502"/>
            <a:ext cx="1722007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Unvan 2"/>
          <p:cNvSpPr txBox="1">
            <a:spLocks/>
          </p:cNvSpPr>
          <p:nvPr/>
        </p:nvSpPr>
        <p:spPr>
          <a:xfrm>
            <a:off x="1932158" y="5456365"/>
            <a:ext cx="16310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1863809" y="5894923"/>
            <a:ext cx="144797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1922785" y="5943595"/>
            <a:ext cx="136264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Ödev yapmak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6515672" y="5440502"/>
            <a:ext cx="2236170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Unvan 2"/>
          <p:cNvSpPr txBox="1">
            <a:spLocks/>
          </p:cNvSpPr>
          <p:nvPr/>
        </p:nvSpPr>
        <p:spPr>
          <a:xfrm>
            <a:off x="6621229" y="5456365"/>
            <a:ext cx="203784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bed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6742948" y="5894923"/>
            <a:ext cx="1809155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6799691" y="5943595"/>
            <a:ext cx="170254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Yatağa gitmek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9011991" y="5440502"/>
            <a:ext cx="2236170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Unvan 2"/>
          <p:cNvSpPr txBox="1">
            <a:spLocks/>
          </p:cNvSpPr>
          <p:nvPr/>
        </p:nvSpPr>
        <p:spPr>
          <a:xfrm>
            <a:off x="9117548" y="5456365"/>
            <a:ext cx="203784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Sleep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Yuvarlatılmış Dikdörtgen 43"/>
          <p:cNvSpPr/>
          <p:nvPr/>
        </p:nvSpPr>
        <p:spPr>
          <a:xfrm>
            <a:off x="9239267" y="5894923"/>
            <a:ext cx="1809155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" name="Unvan 2"/>
          <p:cNvSpPr txBox="1">
            <a:spLocks/>
          </p:cNvSpPr>
          <p:nvPr/>
        </p:nvSpPr>
        <p:spPr>
          <a:xfrm>
            <a:off x="9296010" y="5943595"/>
            <a:ext cx="170254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Uyumak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54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03184" cy="61830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Play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08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00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1830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40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30962" y="1499593"/>
            <a:ext cx="9530076" cy="3276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3800" b="1" dirty="0" err="1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tr-TR" sz="9600" b="1" dirty="0">
              <a:solidFill>
                <a:srgbClr val="673F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4" y="3769312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(Aile)</a:t>
            </a:r>
            <a:endParaRPr lang="tr-TR" sz="3600" dirty="0">
              <a:solidFill>
                <a:srgbClr val="D74B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1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858668" y="1297127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964224" y="131299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Büyükanne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6792743" y="1297127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6898299" y="131299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Büyükbaba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3133480" y="3383102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3239036" y="3398965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Anne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9021531" y="3383102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9127087" y="3398965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Baba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2871993" y="5730062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2977549" y="5745925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Kız kardeş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9261563" y="5730062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9367119" y="5745925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Erkek kardeş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1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73860" y="537065"/>
            <a:ext cx="5786821" cy="78159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b="1" dirty="0" err="1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tr-TR" sz="3200" b="1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b="1" dirty="0" err="1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tr-TR" sz="3200" b="1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b="1" dirty="0" err="1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</a:t>
            </a:r>
            <a:endParaRPr lang="tr-TR" sz="2400" b="1" dirty="0">
              <a:solidFill>
                <a:srgbClr val="673F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5173911" y="750095"/>
            <a:ext cx="5221604" cy="35553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(Diğer Önemli Kelimeler)</a:t>
            </a:r>
            <a:endParaRPr lang="tr-TR" sz="2800" dirty="0">
              <a:solidFill>
                <a:srgbClr val="D74B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778397" y="1917656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805145" y="1933519"/>
            <a:ext cx="224806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1778397" y="2387940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1805145" y="2436612"/>
            <a:ext cx="1842325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Önce 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1778397" y="3196276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1805145" y="3212139"/>
            <a:ext cx="224806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1778397" y="3666560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1805145" y="3715232"/>
            <a:ext cx="1842325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Sonra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1778397" y="4474896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1805145" y="4490759"/>
            <a:ext cx="224806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1778397" y="4945180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1805145" y="4993852"/>
            <a:ext cx="1842325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Erken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6633933" y="1911755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6660681" y="1927618"/>
            <a:ext cx="224806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Late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6633933" y="2382039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6660681" y="2430711"/>
            <a:ext cx="1842325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6633933" y="3196276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6660681" y="3212139"/>
            <a:ext cx="224806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Breaktime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6633933" y="3666560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6660681" y="3715232"/>
            <a:ext cx="1842325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 zamanı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6633933" y="4474896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6660681" y="4490759"/>
            <a:ext cx="224806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Hurry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6633933" y="4945180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6660681" y="4993852"/>
            <a:ext cx="1842325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Acele et !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22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47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23" y="989456"/>
            <a:ext cx="11412355" cy="44103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Parts</a:t>
            </a:r>
            <a:r>
              <a:rPr lang="tr-TR" sz="11500" b="1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11500" b="1" dirty="0" err="1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1500" b="1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endParaRPr lang="tr-TR" sz="8800" b="1" dirty="0">
              <a:solidFill>
                <a:srgbClr val="673F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4" y="3725993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(Günün bölümleri)</a:t>
            </a:r>
            <a:endParaRPr lang="tr-TR" sz="4000" dirty="0">
              <a:solidFill>
                <a:srgbClr val="D74B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92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5792"/>
            <a:ext cx="2611911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1830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22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3848467" y="1982440"/>
            <a:ext cx="1514183" cy="483173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9B2F5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3907443" y="2055398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Ne?</a:t>
            </a:r>
            <a:endParaRPr lang="tr-TR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3848467" y="2594436"/>
            <a:ext cx="1514183" cy="483173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9B2F5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3907443" y="2667394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Hangisi?</a:t>
            </a:r>
            <a:endParaRPr lang="tr-TR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848467" y="3780760"/>
            <a:ext cx="1514183" cy="483173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9B2F5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3907443" y="3853718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Neden?</a:t>
            </a:r>
            <a:endParaRPr lang="tr-TR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3848467" y="3184265"/>
            <a:ext cx="1514183" cy="483173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9B2F5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3907443" y="3257223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Nerede?</a:t>
            </a:r>
            <a:endParaRPr lang="tr-TR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3848467" y="4375369"/>
            <a:ext cx="1514183" cy="483173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9B2F5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3907443" y="4448327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Kim?</a:t>
            </a:r>
            <a:endParaRPr lang="tr-TR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8322610" y="1979197"/>
            <a:ext cx="1514183" cy="483173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9B2F5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8381586" y="2052155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zaman?</a:t>
            </a:r>
            <a:endParaRPr lang="tr-TR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8322610" y="2591193"/>
            <a:ext cx="1514183" cy="483173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9B2F5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8381586" y="2664151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Saat kaçta?</a:t>
            </a:r>
            <a:endParaRPr lang="tr-TR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8322610" y="3777517"/>
            <a:ext cx="1514183" cy="483173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9B2F5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8381586" y="3850475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Kaç tane?</a:t>
            </a:r>
            <a:endParaRPr lang="tr-TR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8322610" y="3181022"/>
            <a:ext cx="1514183" cy="483173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9B2F5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8381586" y="3253980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Nasıl?</a:t>
            </a:r>
            <a:endParaRPr lang="tr-TR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8322610" y="4372126"/>
            <a:ext cx="1514183" cy="483173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9B2F5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8381586" y="4445084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kadar?</a:t>
            </a:r>
            <a:endParaRPr lang="tr-TR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58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1830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39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6120030" y="1574770"/>
            <a:ext cx="2032568" cy="536231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6179006" y="1647728"/>
            <a:ext cx="191279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PAZARTESİ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6120030" y="2232380"/>
            <a:ext cx="2032568" cy="536231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6179006" y="2305338"/>
            <a:ext cx="191279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6120030" y="2886993"/>
            <a:ext cx="2032568" cy="536231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6179006" y="2959951"/>
            <a:ext cx="191279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ÇARŞAMBA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6120030" y="3545124"/>
            <a:ext cx="2032568" cy="536231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6179006" y="3618082"/>
            <a:ext cx="191279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PERŞEMBE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120030" y="4196219"/>
            <a:ext cx="2032568" cy="536231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6179006" y="4269177"/>
            <a:ext cx="191279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6120030" y="5134608"/>
            <a:ext cx="2032568" cy="536231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6179006" y="5207566"/>
            <a:ext cx="191279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CUMARTESİ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6120030" y="5789221"/>
            <a:ext cx="2032568" cy="536231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6179006" y="5862179"/>
            <a:ext cx="191279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PAZAR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ağ Köşeli Ayraç 15"/>
          <p:cNvSpPr/>
          <p:nvPr/>
        </p:nvSpPr>
        <p:spPr>
          <a:xfrm>
            <a:off x="8008219" y="1409598"/>
            <a:ext cx="625641" cy="3484345"/>
          </a:xfrm>
          <a:prstGeom prst="rightBracket">
            <a:avLst/>
          </a:prstGeom>
          <a:ln w="28575">
            <a:solidFill>
              <a:srgbClr val="9B2F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Sağ Köşeli Ayraç 16"/>
          <p:cNvSpPr/>
          <p:nvPr/>
        </p:nvSpPr>
        <p:spPr>
          <a:xfrm>
            <a:off x="8008219" y="5064460"/>
            <a:ext cx="625641" cy="1344279"/>
          </a:xfrm>
          <a:prstGeom prst="rightBracket">
            <a:avLst/>
          </a:prstGeom>
          <a:ln w="28575">
            <a:solidFill>
              <a:srgbClr val="9B2F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8730825" y="2768611"/>
            <a:ext cx="1791224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9B2F5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8778151" y="2784474"/>
            <a:ext cx="1696573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Week</a:t>
            </a:r>
            <a:r>
              <a:rPr lang="tr-TR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ays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8873348" y="3238895"/>
            <a:ext cx="1506179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8917727" y="3287567"/>
            <a:ext cx="141742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Hafta içi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8730825" y="5232280"/>
            <a:ext cx="1791224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9B2F5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8778151" y="5248143"/>
            <a:ext cx="1696573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Weekend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8873348" y="5702564"/>
            <a:ext cx="1506179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8917727" y="5751236"/>
            <a:ext cx="141742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Haftasonu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0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 animBg="1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4" y="3200629"/>
            <a:ext cx="2612113" cy="2612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03184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</a:t>
            </a:r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Sing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96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30961" y="1441841"/>
            <a:ext cx="9530076" cy="3276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Telling</a:t>
            </a:r>
            <a:r>
              <a:rPr lang="tr-TR" sz="11500" b="1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1500" b="1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</a:t>
            </a:r>
            <a:endParaRPr lang="tr-TR" sz="8800" b="1" dirty="0">
              <a:solidFill>
                <a:srgbClr val="673F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798016" y="4284668"/>
            <a:ext cx="4595965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(Saati Söylemek)</a:t>
            </a:r>
            <a:endParaRPr lang="tr-TR" sz="3600" dirty="0">
              <a:solidFill>
                <a:srgbClr val="D74B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35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4033014" y="2003320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(Nasıl Sorarız?) </a:t>
            </a:r>
            <a:endParaRPr lang="tr-TR" sz="2800" dirty="0">
              <a:solidFill>
                <a:srgbClr val="D74B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242616" y="1376966"/>
            <a:ext cx="7706768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800" b="1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How do </a:t>
            </a:r>
            <a:r>
              <a:rPr lang="tr-TR" sz="4800" b="1" dirty="0" err="1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4800" b="1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ask ? 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491353" y="4035995"/>
            <a:ext cx="466266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36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36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is it?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6371049" y="4035995"/>
            <a:ext cx="52241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36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36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36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36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time?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2754669" y="4354607"/>
            <a:ext cx="2136033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(Saat kaç?)</a:t>
            </a:r>
            <a:endParaRPr lang="tr-TR" sz="2400" dirty="0" smtClean="0">
              <a:solidFill>
                <a:srgbClr val="673F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şağı Ok 7"/>
          <p:cNvSpPr/>
          <p:nvPr/>
        </p:nvSpPr>
        <p:spPr>
          <a:xfrm rot="2458513">
            <a:off x="4138727" y="2655200"/>
            <a:ext cx="363955" cy="1099918"/>
          </a:xfrm>
          <a:prstGeom prst="downArrow">
            <a:avLst/>
          </a:prstGeom>
          <a:solidFill>
            <a:srgbClr val="F1C7D4"/>
          </a:solidFill>
          <a:ln>
            <a:solidFill>
              <a:srgbClr val="D74B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şağı Ok 8"/>
          <p:cNvSpPr/>
          <p:nvPr/>
        </p:nvSpPr>
        <p:spPr>
          <a:xfrm rot="19250631">
            <a:off x="7847425" y="2648383"/>
            <a:ext cx="363955" cy="1099918"/>
          </a:xfrm>
          <a:prstGeom prst="downArrow">
            <a:avLst/>
          </a:prstGeom>
          <a:solidFill>
            <a:srgbClr val="F1C7D4"/>
          </a:solidFill>
          <a:ln>
            <a:solidFill>
              <a:srgbClr val="D74B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7915102" y="4354605"/>
            <a:ext cx="2136033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(Saat kaç?)</a:t>
            </a:r>
            <a:endParaRPr lang="tr-TR" sz="2400" dirty="0" smtClean="0">
              <a:solidFill>
                <a:srgbClr val="673F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93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 animBg="1"/>
      <p:bldP spid="9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38238" y="1167723"/>
            <a:ext cx="11515524" cy="172640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Tam saatler </a:t>
            </a:r>
            <a:r>
              <a:rPr lang="tr-TR" sz="32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32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o’clock</a:t>
            </a:r>
            <a:r>
              <a:rPr lang="tr-TR" sz="32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3200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yapısı ile belirtilir.</a:t>
            </a:r>
          </a:p>
          <a:p>
            <a:pPr marL="514350" indent="-514350" algn="ctr">
              <a:buAutoNum type="arabicParenR"/>
            </a:pPr>
            <a:endParaRPr lang="tr-TR" sz="3200" dirty="0" smtClean="0">
              <a:solidFill>
                <a:srgbClr val="673F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Yani tam saatleri söylemek için </a:t>
            </a:r>
            <a:r>
              <a:rPr lang="tr-TR" sz="28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8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…. </a:t>
            </a:r>
            <a:r>
              <a:rPr lang="tr-TR" sz="28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o’clock</a:t>
            </a:r>
            <a:r>
              <a:rPr lang="tr-TR" sz="28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.» 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cümle yapısı kullanılır.</a:t>
            </a: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872969" y="5617289"/>
            <a:ext cx="34922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o’clock</a:t>
            </a: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6864069" y="5622951"/>
            <a:ext cx="34922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eight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o’clock</a:t>
            </a: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4033014" y="650055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(Nasıl Cevaplarız?) </a:t>
            </a:r>
            <a:endParaRPr lang="tr-TR" sz="2400" dirty="0">
              <a:solidFill>
                <a:srgbClr val="D74B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3208882" y="114029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</a:t>
            </a:r>
            <a:r>
              <a:rPr lang="tr-TR" sz="4000" b="1" dirty="0" err="1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4000" b="1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  <a:r>
              <a:rPr lang="tr-TR" sz="4000" b="1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1872969" y="5901980"/>
            <a:ext cx="34922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(Saat iki.)</a:t>
            </a: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6864069" y="5902008"/>
            <a:ext cx="34922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(Saat sekiz.)</a:t>
            </a:r>
          </a:p>
        </p:txBody>
      </p:sp>
      <p:sp>
        <p:nvSpPr>
          <p:cNvPr id="16" name="Dikdörtgen 15"/>
          <p:cNvSpPr/>
          <p:nvPr/>
        </p:nvSpPr>
        <p:spPr>
          <a:xfrm>
            <a:off x="2780876" y="5282452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02:00 </a:t>
            </a:r>
            <a:endParaRPr 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7771976" y="5282452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08:00 </a:t>
            </a:r>
            <a:endParaRPr 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47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4" grpId="0"/>
      <p:bldP spid="15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38238" y="859715"/>
            <a:ext cx="11515524" cy="172640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tr-TR" sz="3200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Buçuklu saatler </a:t>
            </a:r>
            <a:r>
              <a:rPr lang="tr-TR" sz="32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32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half</a:t>
            </a:r>
            <a:r>
              <a:rPr lang="tr-TR" sz="32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32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3200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yapısı ile belirtilir.</a:t>
            </a:r>
          </a:p>
          <a:p>
            <a:pPr marL="514350" indent="-514350" algn="ctr">
              <a:buAutoNum type="arabicParenR"/>
            </a:pPr>
            <a:endParaRPr lang="tr-TR" sz="3200" dirty="0" smtClean="0">
              <a:solidFill>
                <a:srgbClr val="673F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Yani buçuklu saatleri söylemek için </a:t>
            </a:r>
            <a:r>
              <a:rPr lang="tr-TR" sz="28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8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8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half</a:t>
            </a:r>
            <a:r>
              <a:rPr lang="tr-TR" sz="28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28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….» 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cümle yapısı kullanılır.</a:t>
            </a: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872969" y="5669004"/>
            <a:ext cx="34922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  <a:r>
              <a:rPr lang="tr-TR" sz="24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half</a:t>
            </a: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6864069" y="5669004"/>
            <a:ext cx="34922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  <a:r>
              <a:rPr lang="tr-TR" sz="24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half</a:t>
            </a:r>
            <a:r>
              <a:rPr lang="tr-TR" sz="24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24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ten.</a:t>
            </a:r>
            <a:endParaRPr lang="tr-TR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872969" y="5990169"/>
            <a:ext cx="34922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(Saat dört buçuk.)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6864069" y="5990169"/>
            <a:ext cx="34922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(Saat on buçuk.)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2780876" y="5282452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04:30 </a:t>
            </a:r>
            <a:endParaRPr 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7771976" y="5282452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10:30 </a:t>
            </a:r>
            <a:endParaRPr 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94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38238" y="859715"/>
            <a:ext cx="11515524" cy="172640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Çeyrek geçen saatler </a:t>
            </a:r>
            <a:r>
              <a:rPr lang="tr-TR" sz="32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32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quarter</a:t>
            </a:r>
            <a:r>
              <a:rPr lang="tr-TR" sz="32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32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3200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yapısı ile kullanılır.</a:t>
            </a:r>
          </a:p>
          <a:p>
            <a:pPr marL="514350" indent="-514350" algn="ctr">
              <a:buAutoNum type="arabicParenR"/>
            </a:pPr>
            <a:endParaRPr lang="tr-TR" sz="3200" dirty="0" smtClean="0">
              <a:solidFill>
                <a:srgbClr val="673F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Yani çeyrek geçen saatleri söylemek için </a:t>
            </a:r>
            <a:r>
              <a:rPr lang="tr-TR" sz="28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8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8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quarter</a:t>
            </a:r>
            <a:r>
              <a:rPr lang="tr-TR" sz="28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28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….» 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cümle yapısı kullanılır.</a:t>
            </a: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615065" y="5669003"/>
            <a:ext cx="400802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  <a:r>
              <a:rPr lang="tr-TR" sz="24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quarter</a:t>
            </a: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6584686" y="5669003"/>
            <a:ext cx="405097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  <a:r>
              <a:rPr lang="tr-TR" sz="24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quarter</a:t>
            </a:r>
            <a:r>
              <a:rPr lang="tr-TR" sz="24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24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seven.</a:t>
            </a:r>
            <a:endParaRPr lang="tr-TR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872969" y="5990169"/>
            <a:ext cx="34922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(Beşi çeyrek geçiyor.)</a:t>
            </a: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6864069" y="5990169"/>
            <a:ext cx="34922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(Yediyi çeyrek geçiyor.)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2780876" y="5282452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05:15 </a:t>
            </a:r>
            <a:endParaRPr 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7771976" y="5282452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07:15 </a:t>
            </a:r>
            <a:endParaRPr 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42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464032" y="5455241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569588" y="5471104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Sabah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3417384" y="5455241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3522940" y="5471104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Öğleden sonra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370736" y="5455241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6476292" y="5471104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Akşam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9324088" y="5455241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9429644" y="5471104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Gece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43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38238" y="859715"/>
            <a:ext cx="11515524" cy="172640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Çeyrek kalan saatler </a:t>
            </a:r>
            <a:r>
              <a:rPr lang="tr-TR" sz="32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32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quarter</a:t>
            </a:r>
            <a:r>
              <a:rPr lang="tr-TR" sz="32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32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3200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yapısı ile kullanılır.</a:t>
            </a:r>
          </a:p>
          <a:p>
            <a:pPr marL="514350" indent="-514350" algn="ctr">
              <a:buAutoNum type="arabicParenR"/>
            </a:pPr>
            <a:endParaRPr lang="tr-TR" sz="3200" dirty="0" smtClean="0">
              <a:solidFill>
                <a:srgbClr val="673F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Yani çeyrek kalan saatleri söylemek için </a:t>
            </a:r>
            <a:r>
              <a:rPr lang="tr-TR" sz="28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8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8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quarter</a:t>
            </a:r>
            <a:r>
              <a:rPr lang="tr-TR" sz="28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….» 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cümle yapısı kullanılır.</a:t>
            </a: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615065" y="5669003"/>
            <a:ext cx="400802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  <a:r>
              <a:rPr lang="tr-TR" sz="24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quarter</a:t>
            </a: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6584686" y="5669003"/>
            <a:ext cx="405097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  <a:r>
              <a:rPr lang="tr-TR" sz="24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quarter</a:t>
            </a:r>
            <a:r>
              <a:rPr lang="tr-TR" sz="24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twelve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2770136" y="5268893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04:45 </a:t>
            </a:r>
            <a:endParaRPr 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7761236" y="5268893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11:45 </a:t>
            </a:r>
            <a:endParaRPr 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872969" y="5990169"/>
            <a:ext cx="34922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(Beşe çeyrek var.)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6864069" y="5990169"/>
            <a:ext cx="34922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(On ikiye çeyrek var.)</a:t>
            </a:r>
          </a:p>
        </p:txBody>
      </p:sp>
    </p:spTree>
    <p:extLst>
      <p:ext uri="{BB962C8B-B14F-4D97-AF65-F5344CB8AC3E}">
        <p14:creationId xmlns:p14="http://schemas.microsoft.com/office/powerpoint/2010/main" val="361955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ağ Köşeli Ayraç 1"/>
          <p:cNvSpPr/>
          <p:nvPr/>
        </p:nvSpPr>
        <p:spPr>
          <a:xfrm>
            <a:off x="7210425" y="1085850"/>
            <a:ext cx="1209675" cy="4600575"/>
          </a:xfrm>
          <a:prstGeom prst="rightBracket">
            <a:avLst/>
          </a:prstGeom>
          <a:ln w="28575">
            <a:solidFill>
              <a:srgbClr val="D74B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ağ Köşeli Ayraç 2"/>
          <p:cNvSpPr/>
          <p:nvPr/>
        </p:nvSpPr>
        <p:spPr>
          <a:xfrm flipH="1">
            <a:off x="3743325" y="1085849"/>
            <a:ext cx="1209675" cy="4600575"/>
          </a:xfrm>
          <a:prstGeom prst="rightBracket">
            <a:avLst/>
          </a:prstGeom>
          <a:ln w="28575">
            <a:solidFill>
              <a:srgbClr val="D74B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400175" y="2861964"/>
            <a:ext cx="2343150" cy="104834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4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tr-TR" sz="2400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(Kala)</a:t>
            </a:r>
            <a:endParaRPr lang="tr-TR" sz="2000" dirty="0" smtClean="0">
              <a:solidFill>
                <a:srgbClr val="D74B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8420100" y="2861964"/>
            <a:ext cx="2343150" cy="104834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4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tr-TR" sz="2400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(Geçiyor)</a:t>
            </a:r>
            <a:endParaRPr lang="tr-TR" sz="2000" dirty="0" smtClean="0">
              <a:solidFill>
                <a:srgbClr val="D74B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28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/>
          <p:cNvSpPr txBox="1">
            <a:spLocks/>
          </p:cNvSpPr>
          <p:nvPr/>
        </p:nvSpPr>
        <p:spPr>
          <a:xfrm>
            <a:off x="338238" y="532456"/>
            <a:ext cx="11515524" cy="222036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tr-TR" sz="2800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</a:t>
            </a:r>
            <a:r>
              <a:rPr lang="tr-TR" sz="2800" dirty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Dakika 00 ile 30 arasındaysa yani saatin kaç geçtiğini söylemek istiyorsak, </a:t>
            </a:r>
            <a:r>
              <a:rPr lang="tr-TR" sz="28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28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800" dirty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ifadesi kullanılır. </a:t>
            </a:r>
          </a:p>
          <a:p>
            <a:pPr algn="ctr">
              <a:lnSpc>
                <a:spcPct val="100000"/>
              </a:lnSpc>
            </a:pPr>
            <a:r>
              <a:rPr lang="tr-TR" sz="28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(Geçiyor</a:t>
            </a:r>
            <a:r>
              <a:rPr lang="tr-TR" sz="28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514350" indent="-514350" algn="ctr">
              <a:buAutoNum type="arabicParenR"/>
            </a:pPr>
            <a:endParaRPr lang="tr-TR" sz="2800" dirty="0" smtClean="0">
              <a:solidFill>
                <a:srgbClr val="673F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2027722" y="2291160"/>
            <a:ext cx="81365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⭐ Önce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dakikayı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söyler,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sonra saati söyleriz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211079" y="5459911"/>
            <a:ext cx="42623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  <a:r>
              <a:rPr lang="tr-TR" sz="20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twenty-five</a:t>
            </a:r>
            <a:r>
              <a:rPr lang="tr-TR" sz="20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twelve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Dikdörtgen 7"/>
          <p:cNvSpPr/>
          <p:nvPr/>
        </p:nvSpPr>
        <p:spPr>
          <a:xfrm>
            <a:off x="1504048" y="5100187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12:25 </a:t>
            </a:r>
            <a:endParaRPr 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345462" y="5858044"/>
            <a:ext cx="40044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(On ikiyi yirmi-beş </a:t>
            </a:r>
            <a:r>
              <a:rPr lang="tr-TR" sz="20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geçiyor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4088356" y="5467376"/>
            <a:ext cx="400802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  <a:r>
              <a:rPr lang="tr-TR" sz="24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5254166" y="5100187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04:05 </a:t>
            </a:r>
            <a:endParaRPr 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4409838" y="5858045"/>
            <a:ext cx="34922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(Dördü beş </a:t>
            </a:r>
            <a:r>
              <a:rPr lang="tr-TR" sz="20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geçiyor.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7845741" y="5459910"/>
            <a:ext cx="400802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  <a:r>
              <a:rPr lang="tr-TR" sz="24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</a:t>
            </a: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ten.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9004283" y="5100187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10:10 </a:t>
            </a:r>
            <a:endParaRPr 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8223534" y="5858044"/>
            <a:ext cx="34922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(Onu on </a:t>
            </a:r>
            <a:r>
              <a:rPr lang="tr-TR" sz="20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geçiyor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99539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38238" y="532456"/>
            <a:ext cx="11515524" cy="222036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tr-TR" sz="2800" dirty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tr-TR" sz="2800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Dakika 30 ile 60 arasındaysa yani bir sonraki saate kaç dakika kaldığını söylemek istiyorsak, </a:t>
            </a:r>
            <a:r>
              <a:rPr lang="tr-TR" sz="28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tr-TR" sz="2800" dirty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ifadesi kullanılır.</a:t>
            </a:r>
          </a:p>
          <a:p>
            <a:pPr algn="ctr">
              <a:lnSpc>
                <a:spcPct val="100000"/>
              </a:lnSpc>
            </a:pPr>
            <a:r>
              <a:rPr lang="tr-TR" sz="28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(Kala)</a:t>
            </a:r>
          </a:p>
          <a:p>
            <a:pPr marL="514350" indent="-514350" algn="ctr">
              <a:buAutoNum type="arabicParenR"/>
            </a:pPr>
            <a:endParaRPr lang="tr-TR" sz="2800" dirty="0" smtClean="0">
              <a:solidFill>
                <a:srgbClr val="673F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7370" y="2291160"/>
            <a:ext cx="121772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⭐ Önce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yeni saate </a:t>
            </a:r>
            <a:r>
              <a:rPr lang="tr-TR" sz="2400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kalan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dakikayı söyler,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sonra </a:t>
            </a:r>
            <a:r>
              <a:rPr lang="tr-TR" sz="2400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gelecek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saati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söyleriz.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338238" y="5421353"/>
            <a:ext cx="400802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  <a:r>
              <a:rPr lang="tr-TR" sz="24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quarter</a:t>
            </a: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1504048" y="5100187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04:45 </a:t>
            </a:r>
            <a:endParaRPr 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596142" y="5742519"/>
            <a:ext cx="34922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(Beşe çeyrek var.)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4088356" y="5421353"/>
            <a:ext cx="400802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  <a:r>
              <a:rPr lang="tr-TR" sz="24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quarter</a:t>
            </a: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5254166" y="5100187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04:45 </a:t>
            </a:r>
            <a:endParaRPr 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4346260" y="5742519"/>
            <a:ext cx="34922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(Beşe çeyrek var.)</a:t>
            </a: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7838473" y="5421353"/>
            <a:ext cx="400802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  <a:r>
              <a:rPr lang="tr-TR" sz="24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quarter</a:t>
            </a: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9004283" y="5100187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04:45 </a:t>
            </a:r>
            <a:endParaRPr 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8096377" y="5742519"/>
            <a:ext cx="34922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(Beşe çeyrek var.)</a:t>
            </a:r>
          </a:p>
        </p:txBody>
      </p:sp>
    </p:spTree>
    <p:extLst>
      <p:ext uri="{BB962C8B-B14F-4D97-AF65-F5344CB8AC3E}">
        <p14:creationId xmlns:p14="http://schemas.microsoft.com/office/powerpoint/2010/main" val="66471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629201" y="951556"/>
            <a:ext cx="4148037" cy="305846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tr-TR" sz="2800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Gece 00:00’dan öğlen 12:00’ye kadar olan vakit dilimi için </a:t>
            </a:r>
            <a:r>
              <a:rPr lang="tr-TR" sz="28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a.m</a:t>
            </a:r>
            <a:r>
              <a:rPr lang="tr-TR" sz="28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,</a:t>
            </a:r>
          </a:p>
          <a:p>
            <a:pPr marL="514350" indent="-514350" algn="ctr">
              <a:buAutoNum type="arabicParenR"/>
            </a:pPr>
            <a:endParaRPr lang="tr-TR" sz="2800" dirty="0" smtClean="0">
              <a:solidFill>
                <a:srgbClr val="673F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699208" y="4507239"/>
            <a:ext cx="400802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8.30 </a:t>
            </a:r>
            <a:r>
              <a:rPr lang="tr-TR" sz="28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a.m</a:t>
            </a:r>
            <a:endParaRPr lang="tr-TR" sz="2800" dirty="0" smtClean="0">
              <a:solidFill>
                <a:srgbClr val="D74B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6694617" y="4507239"/>
            <a:ext cx="400802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8.30 </a:t>
            </a:r>
            <a:r>
              <a:rPr lang="tr-TR" sz="2800" dirty="0" err="1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tr-TR" sz="28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.m</a:t>
            </a:r>
            <a:endParaRPr lang="tr-TR" sz="2800" dirty="0" smtClean="0">
              <a:solidFill>
                <a:srgbClr val="D74B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6624610" y="951556"/>
            <a:ext cx="4148037" cy="305846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tr-TR" sz="2800" dirty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Öğlen 12:00’den gece 24:00’e kadar olan vakit dilimi için </a:t>
            </a:r>
            <a:r>
              <a:rPr lang="tr-TR" sz="28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p.m</a:t>
            </a:r>
            <a:r>
              <a:rPr lang="tr-TR" sz="2800" dirty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800" dirty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ifadeleri kullanılır.</a:t>
            </a:r>
          </a:p>
          <a:p>
            <a:pPr marL="514350" indent="-514350" algn="ctr">
              <a:buFont typeface="Wingdings" panose="05000000000000000000" pitchFamily="2" charset="2"/>
              <a:buChar char="§"/>
            </a:pPr>
            <a:endParaRPr lang="tr-TR" sz="2800" dirty="0">
              <a:solidFill>
                <a:srgbClr val="673F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57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8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1830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65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/>
          <p:cNvSpPr txBox="1">
            <a:spLocks/>
          </p:cNvSpPr>
          <p:nvPr/>
        </p:nvSpPr>
        <p:spPr>
          <a:xfrm>
            <a:off x="2177399" y="1915812"/>
            <a:ext cx="8119126" cy="252209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9600" b="1" dirty="0" err="1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9600" b="1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Simple </a:t>
            </a:r>
            <a:r>
              <a:rPr lang="tr-TR" sz="9600" b="1" dirty="0" err="1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tr-TR" sz="9600" b="1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Tense</a:t>
            </a:r>
            <a:endParaRPr lang="tr-TR" sz="9600" b="1" dirty="0">
              <a:solidFill>
                <a:srgbClr val="673F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4246236" y="4437909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(Geniş Zaman)</a:t>
            </a:r>
            <a:endParaRPr lang="tr-TR" sz="3600" dirty="0">
              <a:solidFill>
                <a:srgbClr val="D74B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37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4033015" y="98300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(Nerelerde Kullanırız?) </a:t>
            </a:r>
            <a:endParaRPr lang="tr-TR" sz="2800" dirty="0">
              <a:solidFill>
                <a:srgbClr val="D74B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3208882" y="465679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tr-TR" sz="4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tr-TR" sz="40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4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tr-TR" sz="4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it? </a:t>
            </a: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1279412" y="2119303"/>
            <a:ext cx="370868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tr-TR" sz="28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Routines</a:t>
            </a:r>
            <a:r>
              <a:rPr lang="tr-TR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Habits</a:t>
            </a:r>
            <a:endParaRPr lang="tr-TR" sz="2800" b="1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1279412" y="2567680"/>
            <a:ext cx="49096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brush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teeth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everyday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4764038" y="2089062"/>
            <a:ext cx="44587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(Rutinler ve Alışkanlıklar)</a:t>
            </a: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5229722" y="2561693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(Her gün dişlerimi fırçalarım.)</a:t>
            </a: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1327164" y="3316751"/>
            <a:ext cx="370868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tr-TR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Scientific</a:t>
            </a:r>
            <a:r>
              <a:rPr lang="tr-TR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Facts</a:t>
            </a:r>
            <a:r>
              <a:rPr lang="tr-TR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2800" b="1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4101558" y="3310764"/>
            <a:ext cx="44587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(Bilimsel Gerçekler)</a:t>
            </a: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1279411" y="3778602"/>
            <a:ext cx="49096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water boils at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100°C.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4988093" y="3771557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(Su, 100 derecede kaynar.)</a:t>
            </a: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1327164" y="4527821"/>
            <a:ext cx="417848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tr-TR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Unchanged</a:t>
            </a:r>
            <a:r>
              <a:rPr lang="tr-TR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Situations</a:t>
            </a:r>
            <a:r>
              <a:rPr lang="tr-TR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2800" b="1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Unvan 1"/>
          <p:cNvSpPr txBox="1">
            <a:spLocks/>
          </p:cNvSpPr>
          <p:nvPr/>
        </p:nvSpPr>
        <p:spPr>
          <a:xfrm>
            <a:off x="5298297" y="4510539"/>
            <a:ext cx="44587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(Değişmeyen Durumlar)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Unvan 1"/>
          <p:cNvSpPr txBox="1">
            <a:spLocks/>
          </p:cNvSpPr>
          <p:nvPr/>
        </p:nvSpPr>
        <p:spPr>
          <a:xfrm>
            <a:off x="1279410" y="4989524"/>
            <a:ext cx="601329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purple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mixture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red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blue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Unvan 1"/>
          <p:cNvSpPr txBox="1">
            <a:spLocks/>
          </p:cNvSpPr>
          <p:nvPr/>
        </p:nvSpPr>
        <p:spPr>
          <a:xfrm>
            <a:off x="7125433" y="4983537"/>
            <a:ext cx="506656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(Mor, kırmızı ve mavinin karışımıdır.)</a:t>
            </a:r>
          </a:p>
        </p:txBody>
      </p:sp>
    </p:spTree>
    <p:extLst>
      <p:ext uri="{BB962C8B-B14F-4D97-AF65-F5344CB8AC3E}">
        <p14:creationId xmlns:p14="http://schemas.microsoft.com/office/powerpoint/2010/main" val="320324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2671126" y="1499321"/>
            <a:ext cx="6849749" cy="307428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96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</a:t>
            </a:r>
            <a:r>
              <a:rPr lang="tr-TR" sz="96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96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6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tr-TR" sz="96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it? </a:t>
            </a: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136232" y="4045819"/>
            <a:ext cx="5919537" cy="131866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(Nasıl Kullanırız?) </a:t>
            </a:r>
            <a:endParaRPr lang="tr-TR" sz="3600" dirty="0">
              <a:solidFill>
                <a:srgbClr val="D74B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2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30961" y="1441841"/>
            <a:ext cx="9530076" cy="3276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tr-TR" sz="11500" b="1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1500" b="1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morning</a:t>
            </a:r>
            <a:endParaRPr lang="tr-TR" sz="8800" b="1" dirty="0">
              <a:solidFill>
                <a:srgbClr val="673F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3" y="3711560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(Sabah)</a:t>
            </a:r>
            <a:endParaRPr lang="tr-TR" sz="3600" dirty="0">
              <a:solidFill>
                <a:srgbClr val="D74B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94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lt Başlık 2"/>
          <p:cNvSpPr txBox="1">
            <a:spLocks/>
          </p:cNvSpPr>
          <p:nvPr/>
        </p:nvSpPr>
        <p:spPr>
          <a:xfrm>
            <a:off x="1230536" y="1736938"/>
            <a:ext cx="1216443" cy="16335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lt Başlık 2"/>
          <p:cNvSpPr txBox="1">
            <a:spLocks/>
          </p:cNvSpPr>
          <p:nvPr/>
        </p:nvSpPr>
        <p:spPr>
          <a:xfrm>
            <a:off x="1213554" y="3475337"/>
            <a:ext cx="1216443" cy="1308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</p:txBody>
      </p:sp>
      <p:sp>
        <p:nvSpPr>
          <p:cNvPr id="10" name="Alt Başlık 2"/>
          <p:cNvSpPr txBox="1">
            <a:spLocks/>
          </p:cNvSpPr>
          <p:nvPr/>
        </p:nvSpPr>
        <p:spPr>
          <a:xfrm>
            <a:off x="2446979" y="1757706"/>
            <a:ext cx="2579631" cy="13674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(Fiil ilk halinde kalır.)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lt Başlık 2"/>
          <p:cNvSpPr txBox="1">
            <a:spLocks/>
          </p:cNvSpPr>
          <p:nvPr/>
        </p:nvSpPr>
        <p:spPr>
          <a:xfrm>
            <a:off x="2446979" y="3341548"/>
            <a:ext cx="2725204" cy="1633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</a:t>
            </a:r>
          </a:p>
          <a:p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(Fiil sonuna –s eki alır.)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048" y="2267399"/>
            <a:ext cx="372032" cy="372032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2384" y="3741008"/>
            <a:ext cx="372032" cy="372032"/>
          </a:xfrm>
          <a:prstGeom prst="rect">
            <a:avLst/>
          </a:prstGeom>
        </p:spPr>
      </p:pic>
      <p:cxnSp>
        <p:nvCxnSpPr>
          <p:cNvPr id="16" name="Düz Bağlayıcı 15"/>
          <p:cNvCxnSpPr/>
          <p:nvPr/>
        </p:nvCxnSpPr>
        <p:spPr>
          <a:xfrm flipV="1">
            <a:off x="1327083" y="3227364"/>
            <a:ext cx="3768012" cy="36314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Düz Bağlayıcı 16"/>
          <p:cNvCxnSpPr/>
          <p:nvPr/>
        </p:nvCxnSpPr>
        <p:spPr>
          <a:xfrm>
            <a:off x="2391064" y="1771160"/>
            <a:ext cx="23057" cy="297845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(+)</a:t>
            </a:r>
            <a:r>
              <a:rPr lang="tr-TR" sz="2800" dirty="0" smtClean="0">
                <a:solidFill>
                  <a:srgbClr val="CDB5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Affirmative</a:t>
            </a:r>
            <a:r>
              <a:rPr lang="tr-TR" sz="28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(Olumlu Cümle)</a:t>
            </a:r>
          </a:p>
        </p:txBody>
      </p:sp>
      <p:cxnSp>
        <p:nvCxnSpPr>
          <p:cNvPr id="28" name="Düz Bağlayıcı 27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Unvan 1"/>
          <p:cNvSpPr txBox="1">
            <a:spLocks/>
          </p:cNvSpPr>
          <p:nvPr/>
        </p:nvSpPr>
        <p:spPr>
          <a:xfrm>
            <a:off x="6350091" y="1548747"/>
            <a:ext cx="4260668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Olumlu cümle kurarken </a:t>
            </a:r>
            <a:r>
              <a:rPr lang="tr-TR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I/</a:t>
            </a:r>
            <a:r>
              <a:rPr lang="tr-TR" sz="24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öznelerinde fiili </a:t>
            </a:r>
            <a:r>
              <a:rPr lang="tr-TR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yalın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halde kullanırken,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He/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öznelerinde fiile 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–s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takısı getiririz.</a:t>
            </a:r>
          </a:p>
        </p:txBody>
      </p:sp>
      <p:sp>
        <p:nvSpPr>
          <p:cNvPr id="32" name="Alt Başlık 2"/>
          <p:cNvSpPr txBox="1">
            <a:spLocks/>
          </p:cNvSpPr>
          <p:nvPr/>
        </p:nvSpPr>
        <p:spPr>
          <a:xfrm>
            <a:off x="1490147" y="5120144"/>
            <a:ext cx="6790854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seven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o’clock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1490147" y="5660437"/>
            <a:ext cx="6790854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800" u="sng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seven o ‘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clock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5667103" y="5087131"/>
            <a:ext cx="480435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(Sabah yedide kalkarım.)</a:t>
            </a: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6350091" y="5627424"/>
            <a:ext cx="466699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sabah yedide kalkar.</a:t>
            </a:r>
          </a:p>
        </p:txBody>
      </p:sp>
    </p:spTree>
    <p:extLst>
      <p:ext uri="{BB962C8B-B14F-4D97-AF65-F5344CB8AC3E}">
        <p14:creationId xmlns:p14="http://schemas.microsoft.com/office/powerpoint/2010/main" val="25990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31" grpId="0"/>
      <p:bldP spid="32" grpId="0"/>
      <p:bldP spid="33" grpId="0"/>
      <p:bldP spid="34" grpId="0"/>
      <p:bldP spid="3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van 1"/>
          <p:cNvSpPr txBox="1">
            <a:spLocks/>
          </p:cNvSpPr>
          <p:nvPr/>
        </p:nvSpPr>
        <p:spPr>
          <a:xfrm>
            <a:off x="3208882" y="175744"/>
            <a:ext cx="5774237" cy="70978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Exercises</a:t>
            </a:r>
            <a:r>
              <a:rPr lang="tr-TR" sz="4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1637270" y="1603541"/>
            <a:ext cx="734584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He _______ 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1637269" y="2235117"/>
            <a:ext cx="960824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brush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teeth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mornings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637269" y="2866693"/>
            <a:ext cx="93355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breakfast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half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eight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637270" y="3498269"/>
            <a:ext cx="866176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dressed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nine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o’clock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637270" y="4127454"/>
            <a:ext cx="960824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(listen)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637269" y="4756639"/>
            <a:ext cx="734584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ball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1637270" y="5385824"/>
            <a:ext cx="876076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I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(do)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evenings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2807508" y="2232726"/>
            <a:ext cx="1013912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brush</a:t>
            </a:r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2831435" y="2854014"/>
            <a:ext cx="921217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endParaRPr lang="tr-TR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2852530" y="3506497"/>
            <a:ext cx="976327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gets</a:t>
            </a:r>
            <a:endParaRPr lang="tr-TR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2922373" y="4125063"/>
            <a:ext cx="1099751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</a:t>
            </a:r>
            <a:endParaRPr lang="tr-TR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3314464" y="4729071"/>
            <a:ext cx="1087394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plays</a:t>
            </a:r>
            <a:endParaRPr lang="tr-TR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2463522" y="5385824"/>
            <a:ext cx="828521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endParaRPr lang="tr-TR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2662354" y="1596468"/>
            <a:ext cx="102673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goes</a:t>
            </a:r>
            <a:endParaRPr lang="tr-TR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84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lt Başlık 2"/>
          <p:cNvSpPr txBox="1">
            <a:spLocks/>
          </p:cNvSpPr>
          <p:nvPr/>
        </p:nvSpPr>
        <p:spPr>
          <a:xfrm>
            <a:off x="1230536" y="1736938"/>
            <a:ext cx="1216443" cy="16335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lt Başlık 2"/>
          <p:cNvSpPr txBox="1">
            <a:spLocks/>
          </p:cNvSpPr>
          <p:nvPr/>
        </p:nvSpPr>
        <p:spPr>
          <a:xfrm>
            <a:off x="1213554" y="3475337"/>
            <a:ext cx="1216443" cy="1308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048" y="2267399"/>
            <a:ext cx="372032" cy="372032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2384" y="3741008"/>
            <a:ext cx="372032" cy="372032"/>
          </a:xfrm>
          <a:prstGeom prst="rect">
            <a:avLst/>
          </a:prstGeom>
        </p:spPr>
      </p:pic>
      <p:cxnSp>
        <p:nvCxnSpPr>
          <p:cNvPr id="16" name="Düz Bağlayıcı 15"/>
          <p:cNvCxnSpPr/>
          <p:nvPr/>
        </p:nvCxnSpPr>
        <p:spPr>
          <a:xfrm flipV="1">
            <a:off x="1327083" y="3227364"/>
            <a:ext cx="3768012" cy="36314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Düz Bağlayıcı 16"/>
          <p:cNvCxnSpPr/>
          <p:nvPr/>
        </p:nvCxnSpPr>
        <p:spPr>
          <a:xfrm>
            <a:off x="2391064" y="1771160"/>
            <a:ext cx="23057" cy="297845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(-)</a:t>
            </a:r>
            <a:r>
              <a:rPr lang="tr-TR" sz="2800" dirty="0" smtClean="0">
                <a:solidFill>
                  <a:srgbClr val="CDB5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Negative</a:t>
            </a:r>
            <a:r>
              <a:rPr lang="tr-TR" sz="28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(Olumsuz Cümle)</a:t>
            </a:r>
          </a:p>
        </p:txBody>
      </p:sp>
      <p:cxnSp>
        <p:nvCxnSpPr>
          <p:cNvPr id="28" name="Düz Bağlayıcı 27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Unvan 1"/>
          <p:cNvSpPr txBox="1">
            <a:spLocks/>
          </p:cNvSpPr>
          <p:nvPr/>
        </p:nvSpPr>
        <p:spPr>
          <a:xfrm>
            <a:off x="6471675" y="1581249"/>
            <a:ext cx="4248578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Olumsuz cümle kurarken </a:t>
            </a:r>
            <a:r>
              <a:rPr lang="tr-TR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I/</a:t>
            </a:r>
            <a:r>
              <a:rPr lang="tr-TR" sz="24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öznelerinde </a:t>
            </a:r>
            <a:r>
              <a:rPr lang="tr-TR" sz="24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tr-TR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tr-TR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fiilin yalın halini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kullanırken,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He/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öznelerinde 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doesn’t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tr-TR" sz="2400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fiilin yalın halini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kullanırız.</a:t>
            </a:r>
          </a:p>
        </p:txBody>
      </p:sp>
      <p:sp>
        <p:nvSpPr>
          <p:cNvPr id="32" name="Alt Başlık 2"/>
          <p:cNvSpPr txBox="1">
            <a:spLocks/>
          </p:cNvSpPr>
          <p:nvPr/>
        </p:nvSpPr>
        <p:spPr>
          <a:xfrm>
            <a:off x="1490147" y="5120144"/>
            <a:ext cx="6327540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338DC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1490146" y="5660437"/>
            <a:ext cx="7798233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doesn’t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4972679" y="5087131"/>
            <a:ext cx="423867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erken kalkmam.)</a:t>
            </a: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5732589" y="5643930"/>
            <a:ext cx="36259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erken kalkmaz.)</a:t>
            </a:r>
          </a:p>
        </p:txBody>
      </p:sp>
      <p:sp>
        <p:nvSpPr>
          <p:cNvPr id="18" name="Alt Başlık 2"/>
          <p:cNvSpPr txBox="1">
            <a:spLocks/>
          </p:cNvSpPr>
          <p:nvPr/>
        </p:nvSpPr>
        <p:spPr>
          <a:xfrm>
            <a:off x="2632995" y="2227208"/>
            <a:ext cx="2087892" cy="4524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tr-TR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on’t</a:t>
            </a:r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+ V1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Alt Başlık 2"/>
          <p:cNvSpPr txBox="1">
            <a:spLocks/>
          </p:cNvSpPr>
          <p:nvPr/>
        </p:nvSpPr>
        <p:spPr>
          <a:xfrm>
            <a:off x="2594416" y="3735322"/>
            <a:ext cx="2378263" cy="3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tr-TR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oe</a:t>
            </a:r>
            <a:r>
              <a:rPr lang="tr-TR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tr-TR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n’t</a:t>
            </a:r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+ V1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02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1" grpId="0"/>
      <p:bldP spid="32" grpId="0"/>
      <p:bldP spid="33" grpId="0"/>
      <p:bldP spid="34" grpId="0"/>
      <p:bldP spid="35" grpId="0"/>
      <p:bldP spid="18" grpId="0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208882" y="175744"/>
            <a:ext cx="5774237" cy="70978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Exercises</a:t>
            </a:r>
            <a:r>
              <a:rPr lang="tr-TR" sz="4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637270" y="1603541"/>
            <a:ext cx="909489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I _________ (not/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mornings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637269" y="2235117"/>
            <a:ext cx="893447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evenings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637269" y="2866693"/>
            <a:ext cx="851738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brush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teeth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637269" y="3498269"/>
            <a:ext cx="1002534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half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ten.</a:t>
            </a: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637270" y="4127454"/>
            <a:ext cx="909489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Ahmet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night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637269" y="4756639"/>
            <a:ext cx="936761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I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TV) at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night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637270" y="5385824"/>
            <a:ext cx="100253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He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lunch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2642235" y="2224247"/>
            <a:ext cx="157734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tr-TR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</a:t>
            </a:r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2714625" y="2861911"/>
            <a:ext cx="150495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doesn’t</a:t>
            </a:r>
            <a:r>
              <a:rPr lang="tr-TR" sz="1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brush</a:t>
            </a:r>
            <a:endParaRPr lang="tr-TR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2863666" y="3498269"/>
            <a:ext cx="1600199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tr-TR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</a:t>
            </a:r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3143250" y="4106267"/>
            <a:ext cx="150495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doesn’t</a:t>
            </a:r>
            <a:r>
              <a:rPr lang="tr-TR" sz="1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endParaRPr lang="tr-TR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2320740" y="4754248"/>
            <a:ext cx="150495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6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tr-TR" sz="16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tr-TR" sz="16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</a:t>
            </a:r>
            <a:endParaRPr lang="tr-T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2642235" y="5380820"/>
            <a:ext cx="150495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doesn’t</a:t>
            </a:r>
            <a:r>
              <a:rPr lang="tr-TR" sz="1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endParaRPr lang="tr-TR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260415" y="1592671"/>
            <a:ext cx="150495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tr-TR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31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aşlık 2"/>
          <p:cNvSpPr txBox="1">
            <a:spLocks/>
          </p:cNvSpPr>
          <p:nvPr/>
        </p:nvSpPr>
        <p:spPr>
          <a:xfrm>
            <a:off x="2187368" y="1683567"/>
            <a:ext cx="1216443" cy="16335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lt Başlık 2"/>
          <p:cNvSpPr txBox="1">
            <a:spLocks/>
          </p:cNvSpPr>
          <p:nvPr/>
        </p:nvSpPr>
        <p:spPr>
          <a:xfrm>
            <a:off x="2170386" y="3421966"/>
            <a:ext cx="1216443" cy="1308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77269" y="2235201"/>
            <a:ext cx="372032" cy="37203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0064" y="3767040"/>
            <a:ext cx="372032" cy="372032"/>
          </a:xfrm>
          <a:prstGeom prst="rect">
            <a:avLst/>
          </a:prstGeom>
        </p:spPr>
      </p:pic>
      <p:cxnSp>
        <p:nvCxnSpPr>
          <p:cNvPr id="8" name="Düz Bağlayıcı 7"/>
          <p:cNvCxnSpPr/>
          <p:nvPr/>
        </p:nvCxnSpPr>
        <p:spPr>
          <a:xfrm flipV="1">
            <a:off x="726406" y="3173993"/>
            <a:ext cx="5325521" cy="932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Düz Bağlayıcı 8"/>
          <p:cNvCxnSpPr/>
          <p:nvPr/>
        </p:nvCxnSpPr>
        <p:spPr>
          <a:xfrm>
            <a:off x="3347896" y="1717789"/>
            <a:ext cx="23057" cy="297845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(?)</a:t>
            </a:r>
            <a:r>
              <a:rPr lang="tr-TR" sz="2800" dirty="0" smtClean="0">
                <a:solidFill>
                  <a:srgbClr val="CDB5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lang="tr-TR" sz="28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(Soru Cümlesi)</a:t>
            </a:r>
          </a:p>
        </p:txBody>
      </p:sp>
      <p:cxnSp>
        <p:nvCxnSpPr>
          <p:cNvPr id="12" name="Düz Bağlayıcı 11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Unvan 1"/>
          <p:cNvSpPr txBox="1">
            <a:spLocks/>
          </p:cNvSpPr>
          <p:nvPr/>
        </p:nvSpPr>
        <p:spPr>
          <a:xfrm>
            <a:off x="6961711" y="1569528"/>
            <a:ext cx="4167843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Soru cümlesi kurarken </a:t>
            </a:r>
            <a:r>
              <a:rPr lang="tr-TR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I/</a:t>
            </a:r>
            <a:r>
              <a:rPr lang="tr-TR" sz="24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öznelerinden önce </a:t>
            </a:r>
            <a:r>
              <a:rPr lang="tr-TR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yardımcı fiilini kullanırken,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He/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öznelerinden önce 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yardımcı fiilini kullanırız.</a:t>
            </a:r>
          </a:p>
        </p:txBody>
      </p:sp>
      <p:sp>
        <p:nvSpPr>
          <p:cNvPr id="14" name="Alt Başlık 2"/>
          <p:cNvSpPr txBox="1">
            <a:spLocks/>
          </p:cNvSpPr>
          <p:nvPr/>
        </p:nvSpPr>
        <p:spPr>
          <a:xfrm>
            <a:off x="1490147" y="5120144"/>
            <a:ext cx="9290148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smtClean="0">
                <a:solidFill>
                  <a:srgbClr val="338DC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5" name="Alt Başlık 2"/>
          <p:cNvSpPr txBox="1">
            <a:spLocks/>
          </p:cNvSpPr>
          <p:nvPr/>
        </p:nvSpPr>
        <p:spPr>
          <a:xfrm>
            <a:off x="1490147" y="5660437"/>
            <a:ext cx="5314914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5496651" y="5089917"/>
            <a:ext cx="435298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(Sen erken kalkar mısın ?)</a:t>
            </a: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5496651" y="5648479"/>
            <a:ext cx="36259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erken kalkar mı ?)</a:t>
            </a:r>
          </a:p>
        </p:txBody>
      </p:sp>
      <p:cxnSp>
        <p:nvCxnSpPr>
          <p:cNvPr id="18" name="Düz Bağlayıcı 17"/>
          <p:cNvCxnSpPr/>
          <p:nvPr/>
        </p:nvCxnSpPr>
        <p:spPr>
          <a:xfrm>
            <a:off x="2063285" y="1717789"/>
            <a:ext cx="23057" cy="297845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Alt Başlık 2"/>
          <p:cNvSpPr txBox="1">
            <a:spLocks/>
          </p:cNvSpPr>
          <p:nvPr/>
        </p:nvSpPr>
        <p:spPr>
          <a:xfrm>
            <a:off x="785343" y="2226929"/>
            <a:ext cx="1294719" cy="4524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Alt Başlık 2"/>
          <p:cNvSpPr txBox="1">
            <a:spLocks/>
          </p:cNvSpPr>
          <p:nvPr/>
        </p:nvSpPr>
        <p:spPr>
          <a:xfrm>
            <a:off x="747486" y="3736952"/>
            <a:ext cx="1294719" cy="3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Doe</a:t>
            </a:r>
            <a:r>
              <a:rPr lang="tr-TR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tr-TR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61880" y="2262853"/>
            <a:ext cx="372032" cy="372032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61880" y="3735892"/>
            <a:ext cx="372032" cy="372032"/>
          </a:xfrm>
          <a:prstGeom prst="rect">
            <a:avLst/>
          </a:prstGeom>
        </p:spPr>
      </p:pic>
      <p:sp>
        <p:nvSpPr>
          <p:cNvPr id="25" name="Alt Başlık 2"/>
          <p:cNvSpPr txBox="1">
            <a:spLocks/>
          </p:cNvSpPr>
          <p:nvPr/>
        </p:nvSpPr>
        <p:spPr>
          <a:xfrm>
            <a:off x="3403811" y="3572997"/>
            <a:ext cx="1657049" cy="9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Alt Başlık 2"/>
          <p:cNvSpPr txBox="1">
            <a:spLocks/>
          </p:cNvSpPr>
          <p:nvPr/>
        </p:nvSpPr>
        <p:spPr>
          <a:xfrm>
            <a:off x="3386829" y="2038367"/>
            <a:ext cx="1657049" cy="9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7" name="Alt Başlık 2"/>
          <p:cNvSpPr txBox="1">
            <a:spLocks/>
          </p:cNvSpPr>
          <p:nvPr/>
        </p:nvSpPr>
        <p:spPr>
          <a:xfrm>
            <a:off x="4880218" y="2111636"/>
            <a:ext cx="735888" cy="619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Alt Başlık 2"/>
          <p:cNvSpPr txBox="1">
            <a:spLocks/>
          </p:cNvSpPr>
          <p:nvPr/>
        </p:nvSpPr>
        <p:spPr>
          <a:xfrm>
            <a:off x="4875056" y="3650282"/>
            <a:ext cx="735888" cy="619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02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  <p:bldP spid="14" grpId="0"/>
      <p:bldP spid="15" grpId="0"/>
      <p:bldP spid="16" grpId="0"/>
      <p:bldP spid="17" grpId="0"/>
      <p:bldP spid="21" grpId="0"/>
      <p:bldP spid="22" grpId="0"/>
      <p:bldP spid="25" grpId="0"/>
      <p:bldP spid="26" grpId="0"/>
      <p:bldP spid="27" grpId="0"/>
      <p:bldP spid="2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208882" y="175744"/>
            <a:ext cx="5774237" cy="70978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Exercises</a:t>
            </a:r>
            <a:r>
              <a:rPr lang="tr-TR" sz="4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637269" y="1603541"/>
            <a:ext cx="105547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_____________ 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637269" y="2235117"/>
            <a:ext cx="102224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_____________(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nline at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nights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637269" y="2866693"/>
            <a:ext cx="101117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_____________(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/talk)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637270" y="3498269"/>
            <a:ext cx="102224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_____________(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dinner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parents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637270" y="4127454"/>
            <a:ext cx="91491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_____________(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637269" y="4756639"/>
            <a:ext cx="1032472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 _____________(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wash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mornings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637270" y="5385824"/>
            <a:ext cx="887397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7) _____________(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sleep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at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eleven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p.m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2099219" y="2208984"/>
            <a:ext cx="2219325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tr-TR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endParaRPr lang="tr-TR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2099219" y="2857256"/>
            <a:ext cx="2219325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tr-TR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talk</a:t>
            </a:r>
            <a:endParaRPr lang="tr-TR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2099219" y="3481100"/>
            <a:ext cx="2219325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tr-TR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endParaRPr lang="tr-TR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2099219" y="4120408"/>
            <a:ext cx="2219325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tr-TR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 </a:t>
            </a:r>
            <a:r>
              <a:rPr lang="tr-TR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endParaRPr lang="tr-TR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2099219" y="4739943"/>
            <a:ext cx="2219325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tr-TR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wash</a:t>
            </a:r>
            <a:endParaRPr lang="tr-TR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2099219" y="5378778"/>
            <a:ext cx="2219325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tr-TR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 </a:t>
            </a:r>
            <a:r>
              <a:rPr lang="tr-TR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sleep</a:t>
            </a:r>
            <a:endParaRPr lang="tr-TR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099219" y="1603541"/>
            <a:ext cx="2219325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tr-TR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endParaRPr lang="tr-TR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59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916545" y="292881"/>
            <a:ext cx="8358910" cy="533400"/>
          </a:xfrm>
        </p:spPr>
        <p:txBody>
          <a:bodyPr>
            <a:normAutofit/>
          </a:bodyPr>
          <a:lstStyle/>
          <a:p>
            <a:r>
              <a:rPr lang="tr-TR" sz="32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32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Simple </a:t>
            </a:r>
            <a:r>
              <a:rPr lang="tr-TR" sz="32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tr-TR" sz="32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Tense (Geniş Zaman)</a:t>
            </a:r>
            <a:endParaRPr lang="tr-TR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505971" y="1673937"/>
            <a:ext cx="1216443" cy="1633538"/>
          </a:xfrm>
        </p:spPr>
        <p:txBody>
          <a:bodyPr/>
          <a:lstStyle/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lt Başlık 2"/>
          <p:cNvSpPr txBox="1">
            <a:spLocks/>
          </p:cNvSpPr>
          <p:nvPr/>
        </p:nvSpPr>
        <p:spPr>
          <a:xfrm>
            <a:off x="502028" y="4475553"/>
            <a:ext cx="1216443" cy="1308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</p:txBody>
      </p:sp>
      <p:sp>
        <p:nvSpPr>
          <p:cNvPr id="5" name="Alt Başlık 2"/>
          <p:cNvSpPr txBox="1">
            <a:spLocks/>
          </p:cNvSpPr>
          <p:nvPr/>
        </p:nvSpPr>
        <p:spPr>
          <a:xfrm>
            <a:off x="2081731" y="1582337"/>
            <a:ext cx="2579631" cy="13674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(Fiil ilk halinde kalır.)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lt Başlık 2"/>
          <p:cNvSpPr txBox="1">
            <a:spLocks/>
          </p:cNvSpPr>
          <p:nvPr/>
        </p:nvSpPr>
        <p:spPr>
          <a:xfrm>
            <a:off x="2013778" y="4171967"/>
            <a:ext cx="2725204" cy="1633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tr-T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(Fiil sonuna –s eki alır.)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lt Başlık 2"/>
          <p:cNvSpPr txBox="1">
            <a:spLocks/>
          </p:cNvSpPr>
          <p:nvPr/>
        </p:nvSpPr>
        <p:spPr>
          <a:xfrm>
            <a:off x="5705785" y="2206953"/>
            <a:ext cx="2087892" cy="452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tr-T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+ V1</a:t>
            </a:r>
            <a:endParaRPr lang="tr-T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lt Başlık 2"/>
          <p:cNvSpPr txBox="1">
            <a:spLocks/>
          </p:cNvSpPr>
          <p:nvPr/>
        </p:nvSpPr>
        <p:spPr>
          <a:xfrm>
            <a:off x="5555881" y="4469867"/>
            <a:ext cx="2378263" cy="3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tr-T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oesn’t</a:t>
            </a:r>
            <a:r>
              <a:rPr lang="tr-T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+ V1</a:t>
            </a:r>
            <a:endParaRPr lang="tr-T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lt Başlık 2"/>
          <p:cNvSpPr txBox="1">
            <a:spLocks/>
          </p:cNvSpPr>
          <p:nvPr/>
        </p:nvSpPr>
        <p:spPr>
          <a:xfrm>
            <a:off x="8649918" y="2165544"/>
            <a:ext cx="699871" cy="366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Do  </a:t>
            </a:r>
          </a:p>
        </p:txBody>
      </p:sp>
      <p:sp>
        <p:nvSpPr>
          <p:cNvPr id="10" name="Alt Başlık 2"/>
          <p:cNvSpPr txBox="1">
            <a:spLocks/>
          </p:cNvSpPr>
          <p:nvPr/>
        </p:nvSpPr>
        <p:spPr>
          <a:xfrm>
            <a:off x="9560286" y="1559075"/>
            <a:ext cx="871633" cy="1633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lt Başlık 2"/>
          <p:cNvSpPr txBox="1">
            <a:spLocks/>
          </p:cNvSpPr>
          <p:nvPr/>
        </p:nvSpPr>
        <p:spPr>
          <a:xfrm>
            <a:off x="10533176" y="2171892"/>
            <a:ext cx="858177" cy="3583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tr-T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Alt Başlık 2"/>
          <p:cNvSpPr txBox="1">
            <a:spLocks/>
          </p:cNvSpPr>
          <p:nvPr/>
        </p:nvSpPr>
        <p:spPr>
          <a:xfrm>
            <a:off x="10476984" y="4489207"/>
            <a:ext cx="858177" cy="3583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tr-T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lt Başlık 2"/>
          <p:cNvSpPr txBox="1">
            <a:spLocks/>
          </p:cNvSpPr>
          <p:nvPr/>
        </p:nvSpPr>
        <p:spPr>
          <a:xfrm>
            <a:off x="9383988" y="4159316"/>
            <a:ext cx="1216443" cy="1308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</p:txBody>
      </p:sp>
      <p:sp>
        <p:nvSpPr>
          <p:cNvPr id="14" name="Alt Başlık 2"/>
          <p:cNvSpPr txBox="1">
            <a:spLocks/>
          </p:cNvSpPr>
          <p:nvPr/>
        </p:nvSpPr>
        <p:spPr>
          <a:xfrm>
            <a:off x="8452215" y="4480872"/>
            <a:ext cx="834191" cy="366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6" name="Düz Bağlayıcı 15"/>
          <p:cNvCxnSpPr/>
          <p:nvPr/>
        </p:nvCxnSpPr>
        <p:spPr>
          <a:xfrm flipV="1">
            <a:off x="672888" y="3626640"/>
            <a:ext cx="11020428" cy="72628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Düz Bağlayıcı 16"/>
          <p:cNvCxnSpPr/>
          <p:nvPr/>
        </p:nvCxnSpPr>
        <p:spPr>
          <a:xfrm>
            <a:off x="1718471" y="1424283"/>
            <a:ext cx="23014" cy="4791075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Düz Bağlayıcı 20"/>
          <p:cNvCxnSpPr/>
          <p:nvPr/>
        </p:nvCxnSpPr>
        <p:spPr>
          <a:xfrm>
            <a:off x="5036457" y="1424282"/>
            <a:ext cx="23014" cy="4791075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Düz Bağlayıcı 21"/>
          <p:cNvCxnSpPr/>
          <p:nvPr/>
        </p:nvCxnSpPr>
        <p:spPr>
          <a:xfrm>
            <a:off x="8417741" y="1376947"/>
            <a:ext cx="23014" cy="4791075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Resim 2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5085" y="2144584"/>
            <a:ext cx="372032" cy="372032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43219" y="2144584"/>
            <a:ext cx="372032" cy="372032"/>
          </a:xfrm>
          <a:prstGeom prst="rect">
            <a:avLst/>
          </a:prstGeom>
        </p:spPr>
      </p:pic>
      <p:sp>
        <p:nvSpPr>
          <p:cNvPr id="25" name="Alt Başlık 2"/>
          <p:cNvSpPr txBox="1">
            <a:spLocks/>
          </p:cNvSpPr>
          <p:nvPr/>
        </p:nvSpPr>
        <p:spPr>
          <a:xfrm>
            <a:off x="1984423" y="3091005"/>
            <a:ext cx="2885370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2931" y="2239734"/>
            <a:ext cx="372032" cy="372032"/>
          </a:xfrm>
          <a:prstGeom prst="rect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5469" y="4802720"/>
            <a:ext cx="372032" cy="372032"/>
          </a:xfrm>
          <a:prstGeom prst="rect">
            <a:avLst/>
          </a:prstGeom>
        </p:spPr>
      </p:pic>
      <p:sp>
        <p:nvSpPr>
          <p:cNvPr id="28" name="Alt Başlık 2"/>
          <p:cNvSpPr txBox="1">
            <a:spLocks/>
          </p:cNvSpPr>
          <p:nvPr/>
        </p:nvSpPr>
        <p:spPr>
          <a:xfrm>
            <a:off x="5302409" y="3110508"/>
            <a:ext cx="2885370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9" name="Alt Başlık 2"/>
          <p:cNvSpPr txBox="1">
            <a:spLocks/>
          </p:cNvSpPr>
          <p:nvPr/>
        </p:nvSpPr>
        <p:spPr>
          <a:xfrm>
            <a:off x="5036457" y="5603069"/>
            <a:ext cx="3501880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doesn’t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tr-T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tr-T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Resim 29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7654" y="4475553"/>
            <a:ext cx="372032" cy="372032"/>
          </a:xfrm>
          <a:prstGeom prst="rect">
            <a:avLst/>
          </a:prstGeom>
        </p:spPr>
      </p:pic>
      <p:pic>
        <p:nvPicPr>
          <p:cNvPr id="31" name="Resim 30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90968" y="4475553"/>
            <a:ext cx="372032" cy="372032"/>
          </a:xfrm>
          <a:prstGeom prst="rect">
            <a:avLst/>
          </a:prstGeom>
        </p:spPr>
      </p:pic>
      <p:sp>
        <p:nvSpPr>
          <p:cNvPr id="32" name="Alt Başlık 2"/>
          <p:cNvSpPr txBox="1">
            <a:spLocks/>
          </p:cNvSpPr>
          <p:nvPr/>
        </p:nvSpPr>
        <p:spPr>
          <a:xfrm>
            <a:off x="8496034" y="5601541"/>
            <a:ext cx="3210366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tr-T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tr-T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8750442" y="3110508"/>
            <a:ext cx="2885370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Do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tr-T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tr-T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Alt Başlık 2"/>
          <p:cNvSpPr txBox="1">
            <a:spLocks/>
          </p:cNvSpPr>
          <p:nvPr/>
        </p:nvSpPr>
        <p:spPr>
          <a:xfrm>
            <a:off x="1949201" y="5824812"/>
            <a:ext cx="2885370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gets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605" y="821023"/>
            <a:ext cx="541811" cy="5418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33" y="874880"/>
            <a:ext cx="463002" cy="46300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531" y="830234"/>
            <a:ext cx="319356" cy="482977"/>
          </a:xfrm>
          <a:prstGeom prst="rect">
            <a:avLst/>
          </a:prstGeom>
        </p:spPr>
      </p:pic>
      <p:cxnSp>
        <p:nvCxnSpPr>
          <p:cNvPr id="35" name="Düz Bağlayıcı 34"/>
          <p:cNvCxnSpPr/>
          <p:nvPr/>
        </p:nvCxnSpPr>
        <p:spPr>
          <a:xfrm flipV="1">
            <a:off x="1718471" y="1362834"/>
            <a:ext cx="9977255" cy="61448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6" name="Resim 35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950" y="2024561"/>
            <a:ext cx="319356" cy="482977"/>
          </a:xfrm>
          <a:prstGeom prst="rect">
            <a:avLst/>
          </a:prstGeom>
        </p:spPr>
      </p:pic>
      <p:pic>
        <p:nvPicPr>
          <p:cNvPr id="37" name="Resim 36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950" y="4333387"/>
            <a:ext cx="319356" cy="48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8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4" y="3200629"/>
            <a:ext cx="2612113" cy="2612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03184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</a:t>
            </a:r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Sing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17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03184" cy="61830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91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5792"/>
            <a:ext cx="2611911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03184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23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404353" y="2649677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509909" y="266554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/ Wake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631629" y="3104098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688372" y="315277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Uyanmak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8343355" y="2649677"/>
            <a:ext cx="1722007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8406246" y="2665540"/>
            <a:ext cx="16310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Wash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hands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8596491" y="3104098"/>
            <a:ext cx="144797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8655467" y="3152770"/>
            <a:ext cx="136264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Elleri yıkamak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10070820" y="2649677"/>
            <a:ext cx="1722007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10133711" y="2665540"/>
            <a:ext cx="16310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Wash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face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10065362" y="3104098"/>
            <a:ext cx="144797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10124338" y="3152770"/>
            <a:ext cx="136264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Yüzü yıkamak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4059980" y="5723379"/>
            <a:ext cx="2291125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4122871" y="5739242"/>
            <a:ext cx="217005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shower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4249379" y="6177800"/>
            <a:ext cx="1926529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4308356" y="6226472"/>
            <a:ext cx="181300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Duş almak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6598770" y="5723379"/>
            <a:ext cx="2291125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6661661" y="5739242"/>
            <a:ext cx="217005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Comb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6788169" y="6177800"/>
            <a:ext cx="1926529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6847146" y="6226472"/>
            <a:ext cx="181300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Saç taramak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9222214" y="5723379"/>
            <a:ext cx="2291125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Unvan 2"/>
          <p:cNvSpPr txBox="1">
            <a:spLocks/>
          </p:cNvSpPr>
          <p:nvPr/>
        </p:nvSpPr>
        <p:spPr>
          <a:xfrm>
            <a:off x="9285105" y="5739242"/>
            <a:ext cx="217005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dressed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9411613" y="6177800"/>
            <a:ext cx="1926529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9470590" y="6226472"/>
            <a:ext cx="181300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Giyinmek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441620" y="5723379"/>
            <a:ext cx="1722007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Unvan 2"/>
          <p:cNvSpPr txBox="1">
            <a:spLocks/>
          </p:cNvSpPr>
          <p:nvPr/>
        </p:nvSpPr>
        <p:spPr>
          <a:xfrm>
            <a:off x="504511" y="5739242"/>
            <a:ext cx="1631014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Brush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teeth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694756" y="6177800"/>
            <a:ext cx="144797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753732" y="6226472"/>
            <a:ext cx="136264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Diş fırçalamak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2169085" y="5723379"/>
            <a:ext cx="1722007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Unvan 2"/>
          <p:cNvSpPr txBox="1">
            <a:spLocks/>
          </p:cNvSpPr>
          <p:nvPr/>
        </p:nvSpPr>
        <p:spPr>
          <a:xfrm>
            <a:off x="2163627" y="5739242"/>
            <a:ext cx="172746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toothpaste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Yuvarlatılmış Dikdörtgen 43"/>
          <p:cNvSpPr/>
          <p:nvPr/>
        </p:nvSpPr>
        <p:spPr>
          <a:xfrm>
            <a:off x="2163627" y="6177800"/>
            <a:ext cx="144797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" name="Unvan 2"/>
          <p:cNvSpPr txBox="1">
            <a:spLocks/>
          </p:cNvSpPr>
          <p:nvPr/>
        </p:nvSpPr>
        <p:spPr>
          <a:xfrm>
            <a:off x="2222603" y="6226472"/>
            <a:ext cx="136264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Diş macunu kullanmak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Yuvarlatılmış Dikdörtgen 45"/>
          <p:cNvSpPr/>
          <p:nvPr/>
        </p:nvSpPr>
        <p:spPr>
          <a:xfrm>
            <a:off x="3119992" y="2649677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Unvan 2"/>
          <p:cNvSpPr txBox="1">
            <a:spLocks/>
          </p:cNvSpPr>
          <p:nvPr/>
        </p:nvSpPr>
        <p:spPr>
          <a:xfrm>
            <a:off x="3225548" y="266554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Yuvarlatılmış Dikdörtgen 47"/>
          <p:cNvSpPr/>
          <p:nvPr/>
        </p:nvSpPr>
        <p:spPr>
          <a:xfrm>
            <a:off x="3347268" y="3104098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Unvan 2"/>
          <p:cNvSpPr txBox="1">
            <a:spLocks/>
          </p:cNvSpPr>
          <p:nvPr/>
        </p:nvSpPr>
        <p:spPr>
          <a:xfrm>
            <a:off x="3404011" y="315277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Yataktan çıkmak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Yuvarlatılmış Dikdörtgen 49"/>
          <p:cNvSpPr/>
          <p:nvPr/>
        </p:nvSpPr>
        <p:spPr>
          <a:xfrm>
            <a:off x="5730075" y="2649677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" name="Unvan 2"/>
          <p:cNvSpPr txBox="1">
            <a:spLocks/>
          </p:cNvSpPr>
          <p:nvPr/>
        </p:nvSpPr>
        <p:spPr>
          <a:xfrm>
            <a:off x="5835631" y="266554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Yuvarlatılmış Dikdörtgen 51"/>
          <p:cNvSpPr/>
          <p:nvPr/>
        </p:nvSpPr>
        <p:spPr>
          <a:xfrm>
            <a:off x="5957351" y="3104098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" name="Unvan 2"/>
          <p:cNvSpPr txBox="1">
            <a:spLocks/>
          </p:cNvSpPr>
          <p:nvPr/>
        </p:nvSpPr>
        <p:spPr>
          <a:xfrm>
            <a:off x="6014094" y="315277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Yatağı düzenlemek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17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  <p:bldP spid="50" grpId="0" animBg="1"/>
      <p:bldP spid="51" grpId="0"/>
      <p:bldP spid="52" grpId="0" animBg="1"/>
      <p:bldP spid="5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256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747253" y="2649677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852809" y="266554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breakfast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974529" y="3104098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1031272" y="315277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Kahvaltı yapmak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3709528" y="2649677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3815084" y="266554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bus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3936804" y="3104098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3993547" y="315277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Otobüse binmek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6566247" y="2649677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6671803" y="266554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bus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6793523" y="3104098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6793523" y="3152770"/>
            <a:ext cx="192581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Okula otobüsle gitmek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9317410" y="2649677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9422966" y="266554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foot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9544686" y="3104098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9544686" y="3152770"/>
            <a:ext cx="192581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Okula yürüyerek gitmek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747253" y="5688152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852809" y="5704015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off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bus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974529" y="6142573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1031272" y="6191245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Otobüsten inmek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3709528" y="5688152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3815084" y="5704015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3936804" y="6142573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3993547" y="6191245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Okula gitmek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6566247" y="5688152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6671803" y="5704015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Arrive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6793523" y="6142573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6850266" y="6191245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Okula varmak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9317410" y="5688152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Unvan 2"/>
          <p:cNvSpPr txBox="1">
            <a:spLocks/>
          </p:cNvSpPr>
          <p:nvPr/>
        </p:nvSpPr>
        <p:spPr>
          <a:xfrm>
            <a:off x="9422966" y="5704015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Listen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teacher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9544686" y="6142573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9544686" y="6191245"/>
            <a:ext cx="192581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Öğretmeni dinlemek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29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03184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05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30961" y="1441841"/>
            <a:ext cx="9530076" cy="3276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tr-TR" sz="11500" b="1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1500" b="1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afternoon</a:t>
            </a:r>
            <a:endParaRPr lang="tr-TR" sz="8800" b="1" dirty="0">
              <a:solidFill>
                <a:srgbClr val="673F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5" y="4319503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(Öğleden Sonra)</a:t>
            </a:r>
            <a:endParaRPr lang="tr-TR" sz="3600" dirty="0">
              <a:solidFill>
                <a:srgbClr val="D74B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2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632953" y="2706827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738509" y="272269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lunch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60229" y="3161248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916972" y="320992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Öğle yemeği yemek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3400400" y="2706827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3505956" y="272269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Leave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3627676" y="3161248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3684419" y="320992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Okuldan ayrılmak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6135518" y="2706827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6241074" y="272269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Come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home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6362794" y="3161248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6419537" y="320992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 gelmek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8870636" y="2706827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8976192" y="272269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Talk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9097912" y="3161248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9154655" y="320992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Okul günü hakkında konuşmak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632953" y="5640527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738509" y="565639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Talk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parents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860229" y="6094948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916972" y="614362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Aile ile konuşmak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3400400" y="5640527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3505956" y="565639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Call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friends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3627676" y="6094948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3684419" y="614362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Arkadaşları aramak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6135518" y="5640527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6241074" y="565639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Talk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friends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6362794" y="6094948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Unvan 2"/>
          <p:cNvSpPr txBox="1">
            <a:spLocks/>
          </p:cNvSpPr>
          <p:nvPr/>
        </p:nvSpPr>
        <p:spPr>
          <a:xfrm>
            <a:off x="6419537" y="614362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Arkadaşlarla konuşmak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8976191" y="5640527"/>
            <a:ext cx="2380368" cy="454421"/>
          </a:xfrm>
          <a:prstGeom prst="roundRect">
            <a:avLst/>
          </a:prstGeom>
          <a:solidFill>
            <a:srgbClr val="E488A4"/>
          </a:solidFill>
          <a:ln w="25400" cap="flat" cmpd="sng" algn="ctr">
            <a:solidFill>
              <a:srgbClr val="8D1F4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9081747" y="565639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Play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friends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9203467" y="6094948"/>
            <a:ext cx="1925817" cy="429167"/>
          </a:xfrm>
          <a:prstGeom prst="roundRect">
            <a:avLst/>
          </a:prstGeom>
          <a:solidFill>
            <a:srgbClr val="F1C7D4"/>
          </a:solidFill>
          <a:ln w="25400" cap="flat" cmpd="sng" algn="ctr">
            <a:solidFill>
              <a:srgbClr val="D7497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Unvan 2"/>
          <p:cNvSpPr txBox="1">
            <a:spLocks/>
          </p:cNvSpPr>
          <p:nvPr/>
        </p:nvSpPr>
        <p:spPr>
          <a:xfrm>
            <a:off x="9203467" y="6143620"/>
            <a:ext cx="194198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Arkadaşlarla oynamak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63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1441</Words>
  <Application>Microsoft Office PowerPoint</Application>
  <PresentationFormat>Geniş ekran</PresentationFormat>
  <Paragraphs>368</Paragraphs>
  <Slides>50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Raleway SemiBold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The Simple Present Tense (Geniş Zaman)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TEKIN</dc:creator>
  <cp:lastModifiedBy>TEKIN</cp:lastModifiedBy>
  <cp:revision>72</cp:revision>
  <dcterms:created xsi:type="dcterms:W3CDTF">2024-11-23T12:57:22Z</dcterms:created>
  <dcterms:modified xsi:type="dcterms:W3CDTF">2024-12-11T16:26:08Z</dcterms:modified>
</cp:coreProperties>
</file>